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2D680E8-E879-42D0-BEEC-C149C1F17F31}">
  <a:tblStyle styleId="{52D680E8-E879-42D0-BEEC-C149C1F17F3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0" Type="http://schemas.openxmlformats.org/officeDocument/2006/relationships/slide" Target="slides/slide23.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rello.com/"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abe694179c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abe694179c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abe694179c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abe694179c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b3fe5d5fd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b3fe5d5fd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be694179c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be694179c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b557ea252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b557ea252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abe694179c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abe694179c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b557ea252c_0_1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342900" lvl="0" marL="457200" rtl="0" algn="l">
              <a:lnSpc>
                <a:spcPct val="70000"/>
              </a:lnSpc>
              <a:spcBef>
                <a:spcPts val="0"/>
              </a:spcBef>
              <a:spcAft>
                <a:spcPts val="0"/>
              </a:spcAft>
              <a:buSzPts val="1800"/>
              <a:buChar char="●"/>
            </a:pPr>
            <a:r>
              <a:rPr lang="en" sz="1800"/>
              <a:t>Explain to participants that starting tomorrow, they will begin each morning (10 minutes) with Daily Stand-ups for the remainder of the program.</a:t>
            </a:r>
            <a:endParaRPr sz="1800"/>
          </a:p>
          <a:p>
            <a:pPr indent="0" lvl="0" marL="0" rtl="0" algn="l">
              <a:lnSpc>
                <a:spcPct val="70000"/>
              </a:lnSpc>
              <a:spcBef>
                <a:spcPts val="0"/>
              </a:spcBef>
              <a:spcAft>
                <a:spcPts val="0"/>
              </a:spcAft>
              <a:buNone/>
            </a:pPr>
            <a:r>
              <a:t/>
            </a:r>
            <a:endParaRPr sz="1800"/>
          </a:p>
          <a:p>
            <a:pPr indent="0" lvl="0" marL="0" rtl="0" algn="l">
              <a:spcBef>
                <a:spcPts val="0"/>
              </a:spcBef>
              <a:spcAft>
                <a:spcPts val="0"/>
              </a:spcAft>
              <a:buNone/>
            </a:pPr>
            <a:r>
              <a:t/>
            </a:r>
            <a:endParaRPr/>
          </a:p>
        </p:txBody>
      </p:sp>
      <p:sp>
        <p:nvSpPr>
          <p:cNvPr id="265" name="Google Shape;265;gb557ea252c_0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b557ea252c_0_3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gb557ea252c_0_3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01600" lvl="0" marL="228600" rtl="0" algn="l">
              <a:lnSpc>
                <a:spcPct val="90000"/>
              </a:lnSpc>
              <a:spcBef>
                <a:spcPts val="0"/>
              </a:spcBef>
              <a:spcAft>
                <a:spcPts val="0"/>
              </a:spcAft>
              <a:buClr>
                <a:srgbClr val="000000"/>
              </a:buClr>
              <a:buSzPts val="1200"/>
              <a:buChar char="•"/>
            </a:pPr>
            <a:r>
              <a:rPr lang="en">
                <a:solidFill>
                  <a:srgbClr val="000000"/>
                </a:solidFill>
              </a:rPr>
              <a:t>What do you think is reasonable to call and tell your manager?</a:t>
            </a:r>
            <a:endParaRPr>
              <a:solidFill>
                <a:srgbClr val="000000"/>
              </a:solidFill>
            </a:endParaRPr>
          </a:p>
          <a:p>
            <a:pPr indent="-101600" lvl="1" marL="685800" rtl="0" algn="l">
              <a:lnSpc>
                <a:spcPct val="90000"/>
              </a:lnSpc>
              <a:spcBef>
                <a:spcPts val="0"/>
              </a:spcBef>
              <a:spcAft>
                <a:spcPts val="0"/>
              </a:spcAft>
              <a:buClr>
                <a:srgbClr val="000000"/>
              </a:buClr>
              <a:buSzPts val="1200"/>
              <a:buChar char="•"/>
            </a:pPr>
            <a:r>
              <a:rPr lang="en">
                <a:solidFill>
                  <a:srgbClr val="000000"/>
                </a:solidFill>
              </a:rPr>
              <a:t>An impediment is anything that is slowing down the Team.  (The Agile-Scrum Team)  Anything!</a:t>
            </a:r>
            <a:endParaRPr>
              <a:solidFill>
                <a:srgbClr val="000000"/>
              </a:solidFill>
            </a:endParaRPr>
          </a:p>
          <a:p>
            <a:pPr indent="-101600" lvl="1" marL="685800" rtl="0" algn="l">
              <a:lnSpc>
                <a:spcPct val="90000"/>
              </a:lnSpc>
              <a:spcBef>
                <a:spcPts val="0"/>
              </a:spcBef>
              <a:spcAft>
                <a:spcPts val="0"/>
              </a:spcAft>
              <a:buClr>
                <a:srgbClr val="000000"/>
              </a:buClr>
              <a:buSzPts val="1200"/>
              <a:buChar char="•"/>
            </a:pPr>
            <a:r>
              <a:rPr lang="en">
                <a:solidFill>
                  <a:srgbClr val="000000"/>
                </a:solidFill>
              </a:rPr>
              <a:t>Even though we can not solve the impediment, we can almost always mitigate its impacts on us.</a:t>
            </a:r>
            <a:endParaRPr>
              <a:solidFill>
                <a:srgbClr val="000000"/>
              </a:solidFill>
            </a:endParaRPr>
          </a:p>
        </p:txBody>
      </p:sp>
      <p:sp>
        <p:nvSpPr>
          <p:cNvPr id="276" name="Google Shape;276;gb557ea252c_0_3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af7b71880f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gaf7b71880f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01600" lvl="0" marL="228600" rtl="0" algn="l">
              <a:lnSpc>
                <a:spcPct val="90000"/>
              </a:lnSpc>
              <a:spcBef>
                <a:spcPts val="0"/>
              </a:spcBef>
              <a:spcAft>
                <a:spcPts val="0"/>
              </a:spcAft>
              <a:buClr>
                <a:srgbClr val="000000"/>
              </a:buClr>
              <a:buSzPts val="1200"/>
              <a:buChar char="•"/>
            </a:pPr>
            <a:r>
              <a:rPr lang="en">
                <a:solidFill>
                  <a:srgbClr val="000000"/>
                </a:solidFill>
              </a:rPr>
              <a:t>What do you think is reasonable to call and tell your manager?</a:t>
            </a:r>
            <a:endParaRPr>
              <a:solidFill>
                <a:srgbClr val="000000"/>
              </a:solidFill>
            </a:endParaRPr>
          </a:p>
          <a:p>
            <a:pPr indent="-101600" lvl="1" marL="685800" rtl="0" algn="l">
              <a:lnSpc>
                <a:spcPct val="90000"/>
              </a:lnSpc>
              <a:spcBef>
                <a:spcPts val="0"/>
              </a:spcBef>
              <a:spcAft>
                <a:spcPts val="0"/>
              </a:spcAft>
              <a:buClr>
                <a:srgbClr val="000000"/>
              </a:buClr>
              <a:buSzPts val="1200"/>
              <a:buChar char="•"/>
            </a:pPr>
            <a:r>
              <a:rPr lang="en">
                <a:solidFill>
                  <a:srgbClr val="000000"/>
                </a:solidFill>
              </a:rPr>
              <a:t>An impediment is anything that is slowing down the Team.  (The Agile-Scrum Team)  Anything!</a:t>
            </a:r>
            <a:endParaRPr>
              <a:solidFill>
                <a:srgbClr val="000000"/>
              </a:solidFill>
            </a:endParaRPr>
          </a:p>
          <a:p>
            <a:pPr indent="-101600" lvl="1" marL="685800" rtl="0" algn="l">
              <a:lnSpc>
                <a:spcPct val="90000"/>
              </a:lnSpc>
              <a:spcBef>
                <a:spcPts val="0"/>
              </a:spcBef>
              <a:spcAft>
                <a:spcPts val="0"/>
              </a:spcAft>
              <a:buClr>
                <a:srgbClr val="000000"/>
              </a:buClr>
              <a:buSzPts val="1200"/>
              <a:buChar char="•"/>
            </a:pPr>
            <a:r>
              <a:rPr lang="en">
                <a:solidFill>
                  <a:srgbClr val="000000"/>
                </a:solidFill>
              </a:rPr>
              <a:t>Even though we can not solve the impediment, we can almost always mitigate its impacts on us.</a:t>
            </a:r>
            <a:endParaRPr>
              <a:solidFill>
                <a:srgbClr val="000000"/>
              </a:solidFill>
            </a:endParaRPr>
          </a:p>
        </p:txBody>
      </p:sp>
      <p:sp>
        <p:nvSpPr>
          <p:cNvPr id="286" name="Google Shape;286;gaf7b71880f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b557ea252c_0_4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b557ea252c_0_4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06af63c3c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06af63c3c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557ea252c_0_5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557ea252c_0_5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Go in your breakout rooms:(10 minutes)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Vote for the scrum master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Vote for the scribe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Choose a team name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Submit on schoology, under scrum master report link</a:t>
            </a:r>
            <a:endParaRPr/>
          </a:p>
        </p:txBody>
      </p:sp>
      <p:sp>
        <p:nvSpPr>
          <p:cNvPr id="314" name="Google Shape;314;gb557ea252c_0_57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b557ea252c_0_7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gb557ea252c_0_7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t>END</a:t>
            </a:r>
            <a:endParaRPr/>
          </a:p>
          <a:p>
            <a:pPr indent="0" lvl="0" marL="0" marR="0" rtl="0" algn="l">
              <a:spcBef>
                <a:spcPts val="0"/>
              </a:spcBef>
              <a:spcAft>
                <a:spcPts val="0"/>
              </a:spcAft>
              <a:buNone/>
            </a:pPr>
            <a:r>
              <a:t/>
            </a:r>
            <a:endParaRPr/>
          </a:p>
        </p:txBody>
      </p:sp>
      <p:sp>
        <p:nvSpPr>
          <p:cNvPr id="323" name="Google Shape;323;gb557ea252c_0_7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af7b7133a8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gaf7b7133a8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
                <a:solidFill>
                  <a:schemeClr val="dk1"/>
                </a:solidFill>
              </a:rPr>
              <a:t>Go to the breakout rooms: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Only Scrum master will create a Kanban board for the team under </a:t>
            </a:r>
            <a:r>
              <a:rPr lang="en" u="sng">
                <a:solidFill>
                  <a:schemeClr val="hlink"/>
                </a:solidFill>
                <a:hlinkClick r:id="rId2"/>
              </a:rPr>
              <a:t>https://trello.com/</a:t>
            </a:r>
            <a:endParaRPr/>
          </a:p>
          <a:p>
            <a:pPr indent="-298450" lvl="0" marL="457200" rtl="0" algn="l">
              <a:spcBef>
                <a:spcPts val="0"/>
              </a:spcBef>
              <a:spcAft>
                <a:spcPts val="0"/>
              </a:spcAft>
              <a:buClr>
                <a:schemeClr val="dk1"/>
              </a:buClr>
              <a:buSzPts val="1100"/>
              <a:buChar char="-"/>
            </a:pPr>
            <a:r>
              <a:rPr lang="en"/>
              <a:t>Create a board and add everyone’s email + share with instructor also</a:t>
            </a:r>
            <a:endParaRPr/>
          </a:p>
          <a:p>
            <a:pPr indent="0" lvl="0" marL="0" marR="0" rtl="0" algn="l">
              <a:spcBef>
                <a:spcPts val="0"/>
              </a:spcBef>
              <a:spcAft>
                <a:spcPts val="0"/>
              </a:spcAft>
              <a:buNone/>
            </a:pPr>
            <a:r>
              <a:t/>
            </a:r>
            <a:endParaRPr/>
          </a:p>
        </p:txBody>
      </p:sp>
      <p:sp>
        <p:nvSpPr>
          <p:cNvPr id="334" name="Google Shape;334;gaf7b7133a8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abe694179c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abe694179c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2394c5251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2394c5251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abe694179c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abe694179c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0f75c1526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0f75c1526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1c494461e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1c494461e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be694179c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be694179c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b557ea252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b557ea252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abe694179c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abe694179c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1625" lvl="0" marL="457200" rtl="0" algn="l">
              <a:spcBef>
                <a:spcPts val="0"/>
              </a:spcBef>
              <a:spcAft>
                <a:spcPts val="0"/>
              </a:spcAft>
              <a:buClr>
                <a:srgbClr val="090911"/>
              </a:buClr>
              <a:buSzPts val="1150"/>
              <a:buChar char="●"/>
            </a:pPr>
            <a:r>
              <a:t/>
            </a:r>
            <a:endParaRPr sz="1150">
              <a:solidFill>
                <a:srgbClr val="090911"/>
              </a:solidFill>
              <a:highlight>
                <a:srgbClr val="FDFCFB"/>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13"/>
          <p:cNvSpPr/>
          <p:nvPr/>
        </p:nvSpPr>
        <p:spPr>
          <a:xfrm>
            <a:off x="0" y="4800600"/>
            <a:ext cx="9144000" cy="342900"/>
          </a:xfrm>
          <a:prstGeom prst="rect">
            <a:avLst/>
          </a:prstGeom>
          <a:solidFill>
            <a:srgbClr val="00294B"/>
          </a:solidFill>
          <a:ln cap="flat" cmpd="sng" w="9525">
            <a:solidFill>
              <a:srgbClr val="AEABAB"/>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r">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sp>
        <p:nvSpPr>
          <p:cNvPr id="57" name="Google Shape;57;p13"/>
          <p:cNvSpPr txBox="1"/>
          <p:nvPr/>
        </p:nvSpPr>
        <p:spPr>
          <a:xfrm>
            <a:off x="-76200" y="322381"/>
            <a:ext cx="9315600" cy="658500"/>
          </a:xfrm>
          <a:prstGeom prst="rect">
            <a:avLst/>
          </a:prstGeom>
          <a:solidFill>
            <a:srgbClr val="00294B"/>
          </a:solid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lt1"/>
              </a:buClr>
              <a:buSzPts val="2400"/>
              <a:buFont typeface="Calibri"/>
              <a:buNone/>
            </a:pPr>
            <a:r>
              <a:rPr b="1" i="0" lang="en" sz="2400" u="none" cap="none" strike="noStrike">
                <a:solidFill>
                  <a:schemeClr val="lt1"/>
                </a:solidFill>
                <a:latin typeface="Calibri"/>
                <a:ea typeface="Calibri"/>
                <a:cs typeface="Calibri"/>
                <a:sym typeface="Calibri"/>
              </a:rPr>
              <a:t>    </a:t>
            </a:r>
            <a:endParaRPr sz="1100"/>
          </a:p>
        </p:txBody>
      </p:sp>
      <p:sp>
        <p:nvSpPr>
          <p:cNvPr id="58" name="Google Shape;58;p13"/>
          <p:cNvSpPr txBox="1"/>
          <p:nvPr>
            <p:ph type="title"/>
          </p:nvPr>
        </p:nvSpPr>
        <p:spPr>
          <a:xfrm>
            <a:off x="628650" y="154571"/>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lt1"/>
              </a:buClr>
              <a:buSzPts val="3300"/>
              <a:buFont typeface="Calibri"/>
              <a:buNone/>
              <a:defRPr b="1" i="0" sz="3300" u="none" cap="none" strike="noStrike">
                <a:solidFill>
                  <a:schemeClr val="lt1"/>
                </a:solidFill>
                <a:latin typeface="Calibri"/>
                <a:ea typeface="Calibri"/>
                <a:cs typeface="Calibri"/>
                <a:sym typeface="Calibri"/>
              </a:defRPr>
            </a:lvl1pPr>
            <a:lvl2pPr lvl="1" rtl="0">
              <a:spcBef>
                <a:spcPts val="0"/>
              </a:spcBef>
              <a:spcAft>
                <a:spcPts val="0"/>
              </a:spcAft>
              <a:buSzPts val="3000"/>
              <a:buNone/>
              <a:defRPr sz="1400"/>
            </a:lvl2pPr>
            <a:lvl3pPr lvl="2" rtl="0">
              <a:spcBef>
                <a:spcPts val="0"/>
              </a:spcBef>
              <a:spcAft>
                <a:spcPts val="0"/>
              </a:spcAft>
              <a:buSzPts val="3000"/>
              <a:buNone/>
              <a:defRPr sz="1400"/>
            </a:lvl3pPr>
            <a:lvl4pPr lvl="3" rtl="0">
              <a:spcBef>
                <a:spcPts val="0"/>
              </a:spcBef>
              <a:spcAft>
                <a:spcPts val="0"/>
              </a:spcAft>
              <a:buSzPts val="3000"/>
              <a:buNone/>
              <a:defRPr sz="1400"/>
            </a:lvl4pPr>
            <a:lvl5pPr lvl="4" rtl="0">
              <a:spcBef>
                <a:spcPts val="0"/>
              </a:spcBef>
              <a:spcAft>
                <a:spcPts val="0"/>
              </a:spcAft>
              <a:buSzPts val="3000"/>
              <a:buNone/>
              <a:defRPr sz="1400"/>
            </a:lvl5pPr>
            <a:lvl6pPr lvl="5" rtl="0">
              <a:spcBef>
                <a:spcPts val="0"/>
              </a:spcBef>
              <a:spcAft>
                <a:spcPts val="0"/>
              </a:spcAft>
              <a:buSzPts val="3000"/>
              <a:buNone/>
              <a:defRPr sz="1400"/>
            </a:lvl6pPr>
            <a:lvl7pPr lvl="6" rtl="0">
              <a:spcBef>
                <a:spcPts val="0"/>
              </a:spcBef>
              <a:spcAft>
                <a:spcPts val="0"/>
              </a:spcAft>
              <a:buSzPts val="3000"/>
              <a:buNone/>
              <a:defRPr sz="1400"/>
            </a:lvl7pPr>
            <a:lvl8pPr lvl="7" rtl="0">
              <a:spcBef>
                <a:spcPts val="0"/>
              </a:spcBef>
              <a:spcAft>
                <a:spcPts val="0"/>
              </a:spcAft>
              <a:buSzPts val="3000"/>
              <a:buNone/>
              <a:defRPr sz="1400"/>
            </a:lvl8pPr>
            <a:lvl9pPr lvl="8" rtl="0">
              <a:spcBef>
                <a:spcPts val="0"/>
              </a:spcBef>
              <a:spcAft>
                <a:spcPts val="0"/>
              </a:spcAft>
              <a:buSzPts val="3000"/>
              <a:buNone/>
              <a:defRPr sz="1400"/>
            </a:lvl9pPr>
          </a:lstStyle>
          <a:p/>
        </p:txBody>
      </p:sp>
      <p:sp>
        <p:nvSpPr>
          <p:cNvPr id="59" name="Google Shape;59;p13"/>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0" name="Google Shape;60;p13"/>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1" name="Google Shape;61;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2" name="Google Shape;62;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3" name="Google Shape;63;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0" name="Shape 70"/>
        <p:cNvGrpSpPr/>
        <p:nvPr/>
      </p:nvGrpSpPr>
      <p:grpSpPr>
        <a:xfrm>
          <a:off x="0" y="0"/>
          <a:ext cx="0" cy="0"/>
          <a:chOff x="0" y="0"/>
          <a:chExt cx="0" cy="0"/>
        </a:xfrm>
      </p:grpSpPr>
      <p:sp>
        <p:nvSpPr>
          <p:cNvPr id="71" name="Google Shape;71;p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2" name="Google Shape;72;p15"/>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73" name="Google Shape;73;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4" name="Google Shape;74;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pic>
        <p:nvPicPr>
          <p:cNvPr id="75" name="Google Shape;75;p15"/>
          <p:cNvPicPr preferRelativeResize="0"/>
          <p:nvPr/>
        </p:nvPicPr>
        <p:blipFill>
          <a:blip r:embed="rId2">
            <a:alphaModFix/>
          </a:blip>
          <a:stretch>
            <a:fillRect/>
          </a:stretch>
        </p:blipFill>
        <p:spPr>
          <a:xfrm>
            <a:off x="7742492" y="4798620"/>
            <a:ext cx="1312444" cy="211125"/>
          </a:xfrm>
          <a:prstGeom prst="rect">
            <a:avLst/>
          </a:prstGeom>
          <a:noFill/>
          <a:ln>
            <a:noFill/>
          </a:ln>
        </p:spPr>
      </p:pic>
      <p:sp>
        <p:nvSpPr>
          <p:cNvPr id="76" name="Google Shape;76;p15"/>
          <p:cNvSpPr txBox="1"/>
          <p:nvPr>
            <p:ph idx="12" type="sldNum"/>
          </p:nvPr>
        </p:nvSpPr>
        <p:spPr>
          <a:xfrm>
            <a:off x="3543300" y="4767272"/>
            <a:ext cx="20574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1" i="0" sz="900" u="none" cap="none" strike="noStrike">
                <a:latin typeface="Calibri"/>
                <a:ea typeface="Calibri"/>
                <a:cs typeface="Calibri"/>
                <a:sym typeface="Calibri"/>
              </a:defRPr>
            </a:lvl1pPr>
            <a:lvl2pPr indent="0" lvl="1" marL="0" marR="0" rtl="0" algn="ctr">
              <a:spcBef>
                <a:spcPts val="0"/>
              </a:spcBef>
              <a:buNone/>
              <a:defRPr b="1" i="0" sz="900" u="none" cap="none" strike="noStrike">
                <a:latin typeface="Calibri"/>
                <a:ea typeface="Calibri"/>
                <a:cs typeface="Calibri"/>
                <a:sym typeface="Calibri"/>
              </a:defRPr>
            </a:lvl2pPr>
            <a:lvl3pPr indent="0" lvl="2" marL="0" marR="0" rtl="0" algn="ctr">
              <a:spcBef>
                <a:spcPts val="0"/>
              </a:spcBef>
              <a:buNone/>
              <a:defRPr b="1" i="0" sz="900" u="none" cap="none" strike="noStrike">
                <a:latin typeface="Calibri"/>
                <a:ea typeface="Calibri"/>
                <a:cs typeface="Calibri"/>
                <a:sym typeface="Calibri"/>
              </a:defRPr>
            </a:lvl3pPr>
            <a:lvl4pPr indent="0" lvl="3" marL="0" marR="0" rtl="0" algn="ctr">
              <a:spcBef>
                <a:spcPts val="0"/>
              </a:spcBef>
              <a:buNone/>
              <a:defRPr b="1" i="0" sz="900" u="none" cap="none" strike="noStrike">
                <a:latin typeface="Calibri"/>
                <a:ea typeface="Calibri"/>
                <a:cs typeface="Calibri"/>
                <a:sym typeface="Calibri"/>
              </a:defRPr>
            </a:lvl4pPr>
            <a:lvl5pPr indent="0" lvl="4" marL="0" marR="0" rtl="0" algn="ctr">
              <a:spcBef>
                <a:spcPts val="0"/>
              </a:spcBef>
              <a:buNone/>
              <a:defRPr b="1" i="0" sz="900" u="none" cap="none" strike="noStrike">
                <a:latin typeface="Calibri"/>
                <a:ea typeface="Calibri"/>
                <a:cs typeface="Calibri"/>
                <a:sym typeface="Calibri"/>
              </a:defRPr>
            </a:lvl5pPr>
            <a:lvl6pPr indent="0" lvl="5" marL="0" marR="0" rtl="0" algn="ctr">
              <a:spcBef>
                <a:spcPts val="0"/>
              </a:spcBef>
              <a:buNone/>
              <a:defRPr b="1" i="0" sz="900" u="none" cap="none" strike="noStrike">
                <a:latin typeface="Calibri"/>
                <a:ea typeface="Calibri"/>
                <a:cs typeface="Calibri"/>
                <a:sym typeface="Calibri"/>
              </a:defRPr>
            </a:lvl6pPr>
            <a:lvl7pPr indent="0" lvl="6" marL="0" marR="0" rtl="0" algn="ctr">
              <a:spcBef>
                <a:spcPts val="0"/>
              </a:spcBef>
              <a:buNone/>
              <a:defRPr b="1" i="0" sz="900" u="none" cap="none" strike="noStrike">
                <a:latin typeface="Calibri"/>
                <a:ea typeface="Calibri"/>
                <a:cs typeface="Calibri"/>
                <a:sym typeface="Calibri"/>
              </a:defRPr>
            </a:lvl7pPr>
            <a:lvl8pPr indent="0" lvl="7" marL="0" marR="0" rtl="0" algn="ctr">
              <a:spcBef>
                <a:spcPts val="0"/>
              </a:spcBef>
              <a:buNone/>
              <a:defRPr b="1" i="0" sz="900" u="none" cap="none" strike="noStrike">
                <a:latin typeface="Calibri"/>
                <a:ea typeface="Calibri"/>
                <a:cs typeface="Calibri"/>
                <a:sym typeface="Calibri"/>
              </a:defRPr>
            </a:lvl8pPr>
            <a:lvl9pPr indent="0" lvl="8" marL="0" marR="0" rtl="0" algn="ctr">
              <a:spcBef>
                <a:spcPts val="0"/>
              </a:spcBef>
              <a:buNone/>
              <a:defRPr b="1" i="0" sz="900" u="none" cap="none" strike="noStrike">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 name="Shape 77"/>
        <p:cNvGrpSpPr/>
        <p:nvPr/>
      </p:nvGrpSpPr>
      <p:grpSpPr>
        <a:xfrm>
          <a:off x="0" y="0"/>
          <a:ext cx="0" cy="0"/>
          <a:chOff x="0" y="0"/>
          <a:chExt cx="0" cy="0"/>
        </a:xfrm>
      </p:grpSpPr>
      <p:sp>
        <p:nvSpPr>
          <p:cNvPr id="78" name="Google Shape;78;p1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9" name="Google Shape;79;p1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0" name="Google Shape;80;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1" name="Google Shape;81;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2" name="Google Shape;82;p16"/>
          <p:cNvSpPr txBox="1"/>
          <p:nvPr>
            <p:ph idx="12" type="sldNum"/>
          </p:nvPr>
        </p:nvSpPr>
        <p:spPr>
          <a:xfrm>
            <a:off x="3543300" y="4767272"/>
            <a:ext cx="20574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1" i="0" sz="900" u="none" cap="none" strike="noStrike">
                <a:latin typeface="Calibri"/>
                <a:ea typeface="Calibri"/>
                <a:cs typeface="Calibri"/>
                <a:sym typeface="Calibri"/>
              </a:defRPr>
            </a:lvl1pPr>
            <a:lvl2pPr indent="0" lvl="1" marL="0" marR="0" rtl="0" algn="ctr">
              <a:spcBef>
                <a:spcPts val="0"/>
              </a:spcBef>
              <a:buNone/>
              <a:defRPr b="1" i="0" sz="900" u="none" cap="none" strike="noStrike">
                <a:latin typeface="Calibri"/>
                <a:ea typeface="Calibri"/>
                <a:cs typeface="Calibri"/>
                <a:sym typeface="Calibri"/>
              </a:defRPr>
            </a:lvl2pPr>
            <a:lvl3pPr indent="0" lvl="2" marL="0" marR="0" rtl="0" algn="ctr">
              <a:spcBef>
                <a:spcPts val="0"/>
              </a:spcBef>
              <a:buNone/>
              <a:defRPr b="1" i="0" sz="900" u="none" cap="none" strike="noStrike">
                <a:latin typeface="Calibri"/>
                <a:ea typeface="Calibri"/>
                <a:cs typeface="Calibri"/>
                <a:sym typeface="Calibri"/>
              </a:defRPr>
            </a:lvl3pPr>
            <a:lvl4pPr indent="0" lvl="3" marL="0" marR="0" rtl="0" algn="ctr">
              <a:spcBef>
                <a:spcPts val="0"/>
              </a:spcBef>
              <a:buNone/>
              <a:defRPr b="1" i="0" sz="900" u="none" cap="none" strike="noStrike">
                <a:latin typeface="Calibri"/>
                <a:ea typeface="Calibri"/>
                <a:cs typeface="Calibri"/>
                <a:sym typeface="Calibri"/>
              </a:defRPr>
            </a:lvl4pPr>
            <a:lvl5pPr indent="0" lvl="4" marL="0" marR="0" rtl="0" algn="ctr">
              <a:spcBef>
                <a:spcPts val="0"/>
              </a:spcBef>
              <a:buNone/>
              <a:defRPr b="1" i="0" sz="900" u="none" cap="none" strike="noStrike">
                <a:latin typeface="Calibri"/>
                <a:ea typeface="Calibri"/>
                <a:cs typeface="Calibri"/>
                <a:sym typeface="Calibri"/>
              </a:defRPr>
            </a:lvl5pPr>
            <a:lvl6pPr indent="0" lvl="5" marL="0" marR="0" rtl="0" algn="ctr">
              <a:spcBef>
                <a:spcPts val="0"/>
              </a:spcBef>
              <a:buNone/>
              <a:defRPr b="1" i="0" sz="900" u="none" cap="none" strike="noStrike">
                <a:latin typeface="Calibri"/>
                <a:ea typeface="Calibri"/>
                <a:cs typeface="Calibri"/>
                <a:sym typeface="Calibri"/>
              </a:defRPr>
            </a:lvl6pPr>
            <a:lvl7pPr indent="0" lvl="6" marL="0" marR="0" rtl="0" algn="ctr">
              <a:spcBef>
                <a:spcPts val="0"/>
              </a:spcBef>
              <a:buNone/>
              <a:defRPr b="1" i="0" sz="900" u="none" cap="none" strike="noStrike">
                <a:latin typeface="Calibri"/>
                <a:ea typeface="Calibri"/>
                <a:cs typeface="Calibri"/>
                <a:sym typeface="Calibri"/>
              </a:defRPr>
            </a:lvl7pPr>
            <a:lvl8pPr indent="0" lvl="7" marL="0" marR="0" rtl="0" algn="ctr">
              <a:spcBef>
                <a:spcPts val="0"/>
              </a:spcBef>
              <a:buNone/>
              <a:defRPr b="1" i="0" sz="900" u="none" cap="none" strike="noStrike">
                <a:latin typeface="Calibri"/>
                <a:ea typeface="Calibri"/>
                <a:cs typeface="Calibri"/>
                <a:sym typeface="Calibri"/>
              </a:defRPr>
            </a:lvl8pPr>
            <a:lvl9pPr indent="0" lvl="8" marL="0" marR="0" rtl="0" algn="ctr">
              <a:spcBef>
                <a:spcPts val="0"/>
              </a:spcBef>
              <a:buNone/>
              <a:defRPr b="1" i="0" sz="900" u="none" cap="none" strike="noStrike">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3" name="Shape 83"/>
        <p:cNvGrpSpPr/>
        <p:nvPr/>
      </p:nvGrpSpPr>
      <p:grpSpPr>
        <a:xfrm>
          <a:off x="0" y="0"/>
          <a:ext cx="0" cy="0"/>
          <a:chOff x="0" y="0"/>
          <a:chExt cx="0" cy="0"/>
        </a:xfrm>
      </p:grpSpPr>
      <p:sp>
        <p:nvSpPr>
          <p:cNvPr id="84" name="Google Shape;84;p17"/>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85" name="Google Shape;85;p17"/>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86" name="Google Shape;86;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7" name="Google Shape;87;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8" name="Google Shape;88;p17"/>
          <p:cNvSpPr txBox="1"/>
          <p:nvPr>
            <p:ph idx="12" type="sldNum"/>
          </p:nvPr>
        </p:nvSpPr>
        <p:spPr>
          <a:xfrm>
            <a:off x="3543300" y="4767272"/>
            <a:ext cx="20574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1" i="0" sz="900" u="none" cap="none" strike="noStrike">
                <a:latin typeface="Calibri"/>
                <a:ea typeface="Calibri"/>
                <a:cs typeface="Calibri"/>
                <a:sym typeface="Calibri"/>
              </a:defRPr>
            </a:lvl1pPr>
            <a:lvl2pPr indent="0" lvl="1" marL="0" marR="0" rtl="0" algn="ctr">
              <a:spcBef>
                <a:spcPts val="0"/>
              </a:spcBef>
              <a:buNone/>
              <a:defRPr b="1" i="0" sz="900" u="none" cap="none" strike="noStrike">
                <a:latin typeface="Calibri"/>
                <a:ea typeface="Calibri"/>
                <a:cs typeface="Calibri"/>
                <a:sym typeface="Calibri"/>
              </a:defRPr>
            </a:lvl2pPr>
            <a:lvl3pPr indent="0" lvl="2" marL="0" marR="0" rtl="0" algn="ctr">
              <a:spcBef>
                <a:spcPts val="0"/>
              </a:spcBef>
              <a:buNone/>
              <a:defRPr b="1" i="0" sz="900" u="none" cap="none" strike="noStrike">
                <a:latin typeface="Calibri"/>
                <a:ea typeface="Calibri"/>
                <a:cs typeface="Calibri"/>
                <a:sym typeface="Calibri"/>
              </a:defRPr>
            </a:lvl3pPr>
            <a:lvl4pPr indent="0" lvl="3" marL="0" marR="0" rtl="0" algn="ctr">
              <a:spcBef>
                <a:spcPts val="0"/>
              </a:spcBef>
              <a:buNone/>
              <a:defRPr b="1" i="0" sz="900" u="none" cap="none" strike="noStrike">
                <a:latin typeface="Calibri"/>
                <a:ea typeface="Calibri"/>
                <a:cs typeface="Calibri"/>
                <a:sym typeface="Calibri"/>
              </a:defRPr>
            </a:lvl4pPr>
            <a:lvl5pPr indent="0" lvl="4" marL="0" marR="0" rtl="0" algn="ctr">
              <a:spcBef>
                <a:spcPts val="0"/>
              </a:spcBef>
              <a:buNone/>
              <a:defRPr b="1" i="0" sz="900" u="none" cap="none" strike="noStrike">
                <a:latin typeface="Calibri"/>
                <a:ea typeface="Calibri"/>
                <a:cs typeface="Calibri"/>
                <a:sym typeface="Calibri"/>
              </a:defRPr>
            </a:lvl5pPr>
            <a:lvl6pPr indent="0" lvl="5" marL="0" marR="0" rtl="0" algn="ctr">
              <a:spcBef>
                <a:spcPts val="0"/>
              </a:spcBef>
              <a:buNone/>
              <a:defRPr b="1" i="0" sz="900" u="none" cap="none" strike="noStrike">
                <a:latin typeface="Calibri"/>
                <a:ea typeface="Calibri"/>
                <a:cs typeface="Calibri"/>
                <a:sym typeface="Calibri"/>
              </a:defRPr>
            </a:lvl6pPr>
            <a:lvl7pPr indent="0" lvl="6" marL="0" marR="0" rtl="0" algn="ctr">
              <a:spcBef>
                <a:spcPts val="0"/>
              </a:spcBef>
              <a:buNone/>
              <a:defRPr b="1" i="0" sz="900" u="none" cap="none" strike="noStrike">
                <a:latin typeface="Calibri"/>
                <a:ea typeface="Calibri"/>
                <a:cs typeface="Calibri"/>
                <a:sym typeface="Calibri"/>
              </a:defRPr>
            </a:lvl7pPr>
            <a:lvl8pPr indent="0" lvl="7" marL="0" marR="0" rtl="0" algn="ctr">
              <a:spcBef>
                <a:spcPts val="0"/>
              </a:spcBef>
              <a:buNone/>
              <a:defRPr b="1" i="0" sz="900" u="none" cap="none" strike="noStrike">
                <a:latin typeface="Calibri"/>
                <a:ea typeface="Calibri"/>
                <a:cs typeface="Calibri"/>
                <a:sym typeface="Calibri"/>
              </a:defRPr>
            </a:lvl8pPr>
            <a:lvl9pPr indent="0" lvl="8" marL="0" marR="0" rtl="0" algn="ctr">
              <a:spcBef>
                <a:spcPts val="0"/>
              </a:spcBef>
              <a:buNone/>
              <a:defRPr b="1" i="0" sz="900" u="none" cap="none" strike="noStrike">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9" name="Shape 89"/>
        <p:cNvGrpSpPr/>
        <p:nvPr/>
      </p:nvGrpSpPr>
      <p:grpSpPr>
        <a:xfrm>
          <a:off x="0" y="0"/>
          <a:ext cx="0" cy="0"/>
          <a:chOff x="0" y="0"/>
          <a:chExt cx="0" cy="0"/>
        </a:xfrm>
      </p:grpSpPr>
      <p:sp>
        <p:nvSpPr>
          <p:cNvPr id="90" name="Google Shape;90;p1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1" name="Google Shape;91;p18"/>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2" name="Google Shape;92;p18"/>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3" name="Google Shape;93;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4" name="Google Shape;94;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5" name="Google Shape;95;p18"/>
          <p:cNvSpPr txBox="1"/>
          <p:nvPr>
            <p:ph idx="12" type="sldNum"/>
          </p:nvPr>
        </p:nvSpPr>
        <p:spPr>
          <a:xfrm>
            <a:off x="3543300" y="4767272"/>
            <a:ext cx="20574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1" i="0" sz="900" u="none" cap="none" strike="noStrike">
                <a:latin typeface="Calibri"/>
                <a:ea typeface="Calibri"/>
                <a:cs typeface="Calibri"/>
                <a:sym typeface="Calibri"/>
              </a:defRPr>
            </a:lvl1pPr>
            <a:lvl2pPr indent="0" lvl="1" marL="0" marR="0" rtl="0" algn="ctr">
              <a:spcBef>
                <a:spcPts val="0"/>
              </a:spcBef>
              <a:buNone/>
              <a:defRPr b="1" i="0" sz="900" u="none" cap="none" strike="noStrike">
                <a:latin typeface="Calibri"/>
                <a:ea typeface="Calibri"/>
                <a:cs typeface="Calibri"/>
                <a:sym typeface="Calibri"/>
              </a:defRPr>
            </a:lvl2pPr>
            <a:lvl3pPr indent="0" lvl="2" marL="0" marR="0" rtl="0" algn="ctr">
              <a:spcBef>
                <a:spcPts val="0"/>
              </a:spcBef>
              <a:buNone/>
              <a:defRPr b="1" i="0" sz="900" u="none" cap="none" strike="noStrike">
                <a:latin typeface="Calibri"/>
                <a:ea typeface="Calibri"/>
                <a:cs typeface="Calibri"/>
                <a:sym typeface="Calibri"/>
              </a:defRPr>
            </a:lvl3pPr>
            <a:lvl4pPr indent="0" lvl="3" marL="0" marR="0" rtl="0" algn="ctr">
              <a:spcBef>
                <a:spcPts val="0"/>
              </a:spcBef>
              <a:buNone/>
              <a:defRPr b="1" i="0" sz="900" u="none" cap="none" strike="noStrike">
                <a:latin typeface="Calibri"/>
                <a:ea typeface="Calibri"/>
                <a:cs typeface="Calibri"/>
                <a:sym typeface="Calibri"/>
              </a:defRPr>
            </a:lvl4pPr>
            <a:lvl5pPr indent="0" lvl="4" marL="0" marR="0" rtl="0" algn="ctr">
              <a:spcBef>
                <a:spcPts val="0"/>
              </a:spcBef>
              <a:buNone/>
              <a:defRPr b="1" i="0" sz="900" u="none" cap="none" strike="noStrike">
                <a:latin typeface="Calibri"/>
                <a:ea typeface="Calibri"/>
                <a:cs typeface="Calibri"/>
                <a:sym typeface="Calibri"/>
              </a:defRPr>
            </a:lvl5pPr>
            <a:lvl6pPr indent="0" lvl="5" marL="0" marR="0" rtl="0" algn="ctr">
              <a:spcBef>
                <a:spcPts val="0"/>
              </a:spcBef>
              <a:buNone/>
              <a:defRPr b="1" i="0" sz="900" u="none" cap="none" strike="noStrike">
                <a:latin typeface="Calibri"/>
                <a:ea typeface="Calibri"/>
                <a:cs typeface="Calibri"/>
                <a:sym typeface="Calibri"/>
              </a:defRPr>
            </a:lvl6pPr>
            <a:lvl7pPr indent="0" lvl="6" marL="0" marR="0" rtl="0" algn="ctr">
              <a:spcBef>
                <a:spcPts val="0"/>
              </a:spcBef>
              <a:buNone/>
              <a:defRPr b="1" i="0" sz="900" u="none" cap="none" strike="noStrike">
                <a:latin typeface="Calibri"/>
                <a:ea typeface="Calibri"/>
                <a:cs typeface="Calibri"/>
                <a:sym typeface="Calibri"/>
              </a:defRPr>
            </a:lvl7pPr>
            <a:lvl8pPr indent="0" lvl="7" marL="0" marR="0" rtl="0" algn="ctr">
              <a:spcBef>
                <a:spcPts val="0"/>
              </a:spcBef>
              <a:buNone/>
              <a:defRPr b="1" i="0" sz="900" u="none" cap="none" strike="noStrike">
                <a:latin typeface="Calibri"/>
                <a:ea typeface="Calibri"/>
                <a:cs typeface="Calibri"/>
                <a:sym typeface="Calibri"/>
              </a:defRPr>
            </a:lvl8pPr>
            <a:lvl9pPr indent="0" lvl="8" marL="0" marR="0" rtl="0" algn="ctr">
              <a:spcBef>
                <a:spcPts val="0"/>
              </a:spcBef>
              <a:buNone/>
              <a:defRPr b="1" i="0" sz="900" u="none" cap="none" strike="noStrike">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6" name="Shape 96"/>
        <p:cNvGrpSpPr/>
        <p:nvPr/>
      </p:nvGrpSpPr>
      <p:grpSpPr>
        <a:xfrm>
          <a:off x="0" y="0"/>
          <a:ext cx="0" cy="0"/>
          <a:chOff x="0" y="0"/>
          <a:chExt cx="0" cy="0"/>
        </a:xfrm>
      </p:grpSpPr>
      <p:sp>
        <p:nvSpPr>
          <p:cNvPr id="97" name="Google Shape;97;p19"/>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8" name="Google Shape;98;p19"/>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99" name="Google Shape;99;p19"/>
          <p:cNvSpPr txBox="1"/>
          <p:nvPr>
            <p:ph idx="2" type="body"/>
          </p:nvPr>
        </p:nvSpPr>
        <p:spPr>
          <a:xfrm>
            <a:off x="629841" y="1878806"/>
            <a:ext cx="3868500" cy="27633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0" name="Google Shape;100;p19"/>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101" name="Google Shape;101;p19"/>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2" name="Google Shape;102;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3" name="Google Shape;103;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4" name="Google Shape;104;p19"/>
          <p:cNvSpPr txBox="1"/>
          <p:nvPr>
            <p:ph idx="12" type="sldNum"/>
          </p:nvPr>
        </p:nvSpPr>
        <p:spPr>
          <a:xfrm>
            <a:off x="3543300" y="4767272"/>
            <a:ext cx="20574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1" i="0" sz="900" u="none" cap="none" strike="noStrike">
                <a:latin typeface="Calibri"/>
                <a:ea typeface="Calibri"/>
                <a:cs typeface="Calibri"/>
                <a:sym typeface="Calibri"/>
              </a:defRPr>
            </a:lvl1pPr>
            <a:lvl2pPr indent="0" lvl="1" marL="0" marR="0" rtl="0" algn="ctr">
              <a:spcBef>
                <a:spcPts val="0"/>
              </a:spcBef>
              <a:buNone/>
              <a:defRPr b="1" i="0" sz="900" u="none" cap="none" strike="noStrike">
                <a:latin typeface="Calibri"/>
                <a:ea typeface="Calibri"/>
                <a:cs typeface="Calibri"/>
                <a:sym typeface="Calibri"/>
              </a:defRPr>
            </a:lvl2pPr>
            <a:lvl3pPr indent="0" lvl="2" marL="0" marR="0" rtl="0" algn="ctr">
              <a:spcBef>
                <a:spcPts val="0"/>
              </a:spcBef>
              <a:buNone/>
              <a:defRPr b="1" i="0" sz="900" u="none" cap="none" strike="noStrike">
                <a:latin typeface="Calibri"/>
                <a:ea typeface="Calibri"/>
                <a:cs typeface="Calibri"/>
                <a:sym typeface="Calibri"/>
              </a:defRPr>
            </a:lvl3pPr>
            <a:lvl4pPr indent="0" lvl="3" marL="0" marR="0" rtl="0" algn="ctr">
              <a:spcBef>
                <a:spcPts val="0"/>
              </a:spcBef>
              <a:buNone/>
              <a:defRPr b="1" i="0" sz="900" u="none" cap="none" strike="noStrike">
                <a:latin typeface="Calibri"/>
                <a:ea typeface="Calibri"/>
                <a:cs typeface="Calibri"/>
                <a:sym typeface="Calibri"/>
              </a:defRPr>
            </a:lvl4pPr>
            <a:lvl5pPr indent="0" lvl="4" marL="0" marR="0" rtl="0" algn="ctr">
              <a:spcBef>
                <a:spcPts val="0"/>
              </a:spcBef>
              <a:buNone/>
              <a:defRPr b="1" i="0" sz="900" u="none" cap="none" strike="noStrike">
                <a:latin typeface="Calibri"/>
                <a:ea typeface="Calibri"/>
                <a:cs typeface="Calibri"/>
                <a:sym typeface="Calibri"/>
              </a:defRPr>
            </a:lvl5pPr>
            <a:lvl6pPr indent="0" lvl="5" marL="0" marR="0" rtl="0" algn="ctr">
              <a:spcBef>
                <a:spcPts val="0"/>
              </a:spcBef>
              <a:buNone/>
              <a:defRPr b="1" i="0" sz="900" u="none" cap="none" strike="noStrike">
                <a:latin typeface="Calibri"/>
                <a:ea typeface="Calibri"/>
                <a:cs typeface="Calibri"/>
                <a:sym typeface="Calibri"/>
              </a:defRPr>
            </a:lvl6pPr>
            <a:lvl7pPr indent="0" lvl="6" marL="0" marR="0" rtl="0" algn="ctr">
              <a:spcBef>
                <a:spcPts val="0"/>
              </a:spcBef>
              <a:buNone/>
              <a:defRPr b="1" i="0" sz="900" u="none" cap="none" strike="noStrike">
                <a:latin typeface="Calibri"/>
                <a:ea typeface="Calibri"/>
                <a:cs typeface="Calibri"/>
                <a:sym typeface="Calibri"/>
              </a:defRPr>
            </a:lvl7pPr>
            <a:lvl8pPr indent="0" lvl="7" marL="0" marR="0" rtl="0" algn="ctr">
              <a:spcBef>
                <a:spcPts val="0"/>
              </a:spcBef>
              <a:buNone/>
              <a:defRPr b="1" i="0" sz="900" u="none" cap="none" strike="noStrike">
                <a:latin typeface="Calibri"/>
                <a:ea typeface="Calibri"/>
                <a:cs typeface="Calibri"/>
                <a:sym typeface="Calibri"/>
              </a:defRPr>
            </a:lvl8pPr>
            <a:lvl9pPr indent="0" lvl="8" marL="0" marR="0" rtl="0" algn="ctr">
              <a:spcBef>
                <a:spcPts val="0"/>
              </a:spcBef>
              <a:buNone/>
              <a:defRPr b="1" i="0" sz="900" u="none" cap="none" strike="noStrike">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 name="Shape 105"/>
        <p:cNvGrpSpPr/>
        <p:nvPr/>
      </p:nvGrpSpPr>
      <p:grpSpPr>
        <a:xfrm>
          <a:off x="0" y="0"/>
          <a:ext cx="0" cy="0"/>
          <a:chOff x="0" y="0"/>
          <a:chExt cx="0" cy="0"/>
        </a:xfrm>
      </p:grpSpPr>
      <p:sp>
        <p:nvSpPr>
          <p:cNvPr id="106" name="Google Shape;106;p2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7" name="Google Shape;107;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8" name="Google Shape;108;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9" name="Google Shape;109;p20"/>
          <p:cNvSpPr txBox="1"/>
          <p:nvPr>
            <p:ph idx="12" type="sldNum"/>
          </p:nvPr>
        </p:nvSpPr>
        <p:spPr>
          <a:xfrm>
            <a:off x="3543300" y="4767272"/>
            <a:ext cx="20574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1" i="0" sz="900" u="none" cap="none" strike="noStrike">
                <a:latin typeface="Calibri"/>
                <a:ea typeface="Calibri"/>
                <a:cs typeface="Calibri"/>
                <a:sym typeface="Calibri"/>
              </a:defRPr>
            </a:lvl1pPr>
            <a:lvl2pPr indent="0" lvl="1" marL="0" marR="0" rtl="0" algn="ctr">
              <a:spcBef>
                <a:spcPts val="0"/>
              </a:spcBef>
              <a:buNone/>
              <a:defRPr b="1" i="0" sz="900" u="none" cap="none" strike="noStrike">
                <a:latin typeface="Calibri"/>
                <a:ea typeface="Calibri"/>
                <a:cs typeface="Calibri"/>
                <a:sym typeface="Calibri"/>
              </a:defRPr>
            </a:lvl2pPr>
            <a:lvl3pPr indent="0" lvl="2" marL="0" marR="0" rtl="0" algn="ctr">
              <a:spcBef>
                <a:spcPts val="0"/>
              </a:spcBef>
              <a:buNone/>
              <a:defRPr b="1" i="0" sz="900" u="none" cap="none" strike="noStrike">
                <a:latin typeface="Calibri"/>
                <a:ea typeface="Calibri"/>
                <a:cs typeface="Calibri"/>
                <a:sym typeface="Calibri"/>
              </a:defRPr>
            </a:lvl3pPr>
            <a:lvl4pPr indent="0" lvl="3" marL="0" marR="0" rtl="0" algn="ctr">
              <a:spcBef>
                <a:spcPts val="0"/>
              </a:spcBef>
              <a:buNone/>
              <a:defRPr b="1" i="0" sz="900" u="none" cap="none" strike="noStrike">
                <a:latin typeface="Calibri"/>
                <a:ea typeface="Calibri"/>
                <a:cs typeface="Calibri"/>
                <a:sym typeface="Calibri"/>
              </a:defRPr>
            </a:lvl4pPr>
            <a:lvl5pPr indent="0" lvl="4" marL="0" marR="0" rtl="0" algn="ctr">
              <a:spcBef>
                <a:spcPts val="0"/>
              </a:spcBef>
              <a:buNone/>
              <a:defRPr b="1" i="0" sz="900" u="none" cap="none" strike="noStrike">
                <a:latin typeface="Calibri"/>
                <a:ea typeface="Calibri"/>
                <a:cs typeface="Calibri"/>
                <a:sym typeface="Calibri"/>
              </a:defRPr>
            </a:lvl5pPr>
            <a:lvl6pPr indent="0" lvl="5" marL="0" marR="0" rtl="0" algn="ctr">
              <a:spcBef>
                <a:spcPts val="0"/>
              </a:spcBef>
              <a:buNone/>
              <a:defRPr b="1" i="0" sz="900" u="none" cap="none" strike="noStrike">
                <a:latin typeface="Calibri"/>
                <a:ea typeface="Calibri"/>
                <a:cs typeface="Calibri"/>
                <a:sym typeface="Calibri"/>
              </a:defRPr>
            </a:lvl6pPr>
            <a:lvl7pPr indent="0" lvl="6" marL="0" marR="0" rtl="0" algn="ctr">
              <a:spcBef>
                <a:spcPts val="0"/>
              </a:spcBef>
              <a:buNone/>
              <a:defRPr b="1" i="0" sz="900" u="none" cap="none" strike="noStrike">
                <a:latin typeface="Calibri"/>
                <a:ea typeface="Calibri"/>
                <a:cs typeface="Calibri"/>
                <a:sym typeface="Calibri"/>
              </a:defRPr>
            </a:lvl7pPr>
            <a:lvl8pPr indent="0" lvl="7" marL="0" marR="0" rtl="0" algn="ctr">
              <a:spcBef>
                <a:spcPts val="0"/>
              </a:spcBef>
              <a:buNone/>
              <a:defRPr b="1" i="0" sz="900" u="none" cap="none" strike="noStrike">
                <a:latin typeface="Calibri"/>
                <a:ea typeface="Calibri"/>
                <a:cs typeface="Calibri"/>
                <a:sym typeface="Calibri"/>
              </a:defRPr>
            </a:lvl8pPr>
            <a:lvl9pPr indent="0" lvl="8" marL="0" marR="0" rtl="0" algn="ctr">
              <a:spcBef>
                <a:spcPts val="0"/>
              </a:spcBef>
              <a:buNone/>
              <a:defRPr b="1" i="0" sz="900" u="none" cap="none" strike="noStrike">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 name="Shape 110"/>
        <p:cNvGrpSpPr/>
        <p:nvPr/>
      </p:nvGrpSpPr>
      <p:grpSpPr>
        <a:xfrm>
          <a:off x="0" y="0"/>
          <a:ext cx="0" cy="0"/>
          <a:chOff x="0" y="0"/>
          <a:chExt cx="0" cy="0"/>
        </a:xfrm>
      </p:grpSpPr>
      <p:sp>
        <p:nvSpPr>
          <p:cNvPr id="111" name="Google Shape;111;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2" name="Google Shape;112;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3" name="Google Shape;113;p21"/>
          <p:cNvSpPr txBox="1"/>
          <p:nvPr>
            <p:ph idx="12" type="sldNum"/>
          </p:nvPr>
        </p:nvSpPr>
        <p:spPr>
          <a:xfrm>
            <a:off x="3543300" y="4767272"/>
            <a:ext cx="20574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1" i="0" sz="900" u="none" cap="none" strike="noStrike">
                <a:latin typeface="Calibri"/>
                <a:ea typeface="Calibri"/>
                <a:cs typeface="Calibri"/>
                <a:sym typeface="Calibri"/>
              </a:defRPr>
            </a:lvl1pPr>
            <a:lvl2pPr indent="0" lvl="1" marL="0" marR="0" rtl="0" algn="ctr">
              <a:spcBef>
                <a:spcPts val="0"/>
              </a:spcBef>
              <a:buNone/>
              <a:defRPr b="1" i="0" sz="900" u="none" cap="none" strike="noStrike">
                <a:latin typeface="Calibri"/>
                <a:ea typeface="Calibri"/>
                <a:cs typeface="Calibri"/>
                <a:sym typeface="Calibri"/>
              </a:defRPr>
            </a:lvl2pPr>
            <a:lvl3pPr indent="0" lvl="2" marL="0" marR="0" rtl="0" algn="ctr">
              <a:spcBef>
                <a:spcPts val="0"/>
              </a:spcBef>
              <a:buNone/>
              <a:defRPr b="1" i="0" sz="900" u="none" cap="none" strike="noStrike">
                <a:latin typeface="Calibri"/>
                <a:ea typeface="Calibri"/>
                <a:cs typeface="Calibri"/>
                <a:sym typeface="Calibri"/>
              </a:defRPr>
            </a:lvl3pPr>
            <a:lvl4pPr indent="0" lvl="3" marL="0" marR="0" rtl="0" algn="ctr">
              <a:spcBef>
                <a:spcPts val="0"/>
              </a:spcBef>
              <a:buNone/>
              <a:defRPr b="1" i="0" sz="900" u="none" cap="none" strike="noStrike">
                <a:latin typeface="Calibri"/>
                <a:ea typeface="Calibri"/>
                <a:cs typeface="Calibri"/>
                <a:sym typeface="Calibri"/>
              </a:defRPr>
            </a:lvl4pPr>
            <a:lvl5pPr indent="0" lvl="4" marL="0" marR="0" rtl="0" algn="ctr">
              <a:spcBef>
                <a:spcPts val="0"/>
              </a:spcBef>
              <a:buNone/>
              <a:defRPr b="1" i="0" sz="900" u="none" cap="none" strike="noStrike">
                <a:latin typeface="Calibri"/>
                <a:ea typeface="Calibri"/>
                <a:cs typeface="Calibri"/>
                <a:sym typeface="Calibri"/>
              </a:defRPr>
            </a:lvl5pPr>
            <a:lvl6pPr indent="0" lvl="5" marL="0" marR="0" rtl="0" algn="ctr">
              <a:spcBef>
                <a:spcPts val="0"/>
              </a:spcBef>
              <a:buNone/>
              <a:defRPr b="1" i="0" sz="900" u="none" cap="none" strike="noStrike">
                <a:latin typeface="Calibri"/>
                <a:ea typeface="Calibri"/>
                <a:cs typeface="Calibri"/>
                <a:sym typeface="Calibri"/>
              </a:defRPr>
            </a:lvl6pPr>
            <a:lvl7pPr indent="0" lvl="6" marL="0" marR="0" rtl="0" algn="ctr">
              <a:spcBef>
                <a:spcPts val="0"/>
              </a:spcBef>
              <a:buNone/>
              <a:defRPr b="1" i="0" sz="900" u="none" cap="none" strike="noStrike">
                <a:latin typeface="Calibri"/>
                <a:ea typeface="Calibri"/>
                <a:cs typeface="Calibri"/>
                <a:sym typeface="Calibri"/>
              </a:defRPr>
            </a:lvl7pPr>
            <a:lvl8pPr indent="0" lvl="7" marL="0" marR="0" rtl="0" algn="ctr">
              <a:spcBef>
                <a:spcPts val="0"/>
              </a:spcBef>
              <a:buNone/>
              <a:defRPr b="1" i="0" sz="900" u="none" cap="none" strike="noStrike">
                <a:latin typeface="Calibri"/>
                <a:ea typeface="Calibri"/>
                <a:cs typeface="Calibri"/>
                <a:sym typeface="Calibri"/>
              </a:defRPr>
            </a:lvl8pPr>
            <a:lvl9pPr indent="0" lvl="8" marL="0" marR="0" rtl="0" algn="ctr">
              <a:spcBef>
                <a:spcPts val="0"/>
              </a:spcBef>
              <a:buNone/>
              <a:defRPr b="1" i="0" sz="900" u="none" cap="none" strike="noStrike">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4" name="Shape 114"/>
        <p:cNvGrpSpPr/>
        <p:nvPr/>
      </p:nvGrpSpPr>
      <p:grpSpPr>
        <a:xfrm>
          <a:off x="0" y="0"/>
          <a:ext cx="0" cy="0"/>
          <a:chOff x="0" y="0"/>
          <a:chExt cx="0" cy="0"/>
        </a:xfrm>
      </p:grpSpPr>
      <p:sp>
        <p:nvSpPr>
          <p:cNvPr id="115" name="Google Shape;115;p2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6" name="Google Shape;116;p22"/>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indent="-381000" lvl="0" marL="457200" marR="0" rtl="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17" name="Google Shape;117;p22"/>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18" name="Google Shape;118;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9" name="Google Shape;119;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0" name="Google Shape;120;p22"/>
          <p:cNvSpPr txBox="1"/>
          <p:nvPr>
            <p:ph idx="12" type="sldNum"/>
          </p:nvPr>
        </p:nvSpPr>
        <p:spPr>
          <a:xfrm>
            <a:off x="3543300" y="4767272"/>
            <a:ext cx="20574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1" i="0" sz="900" u="none" cap="none" strike="noStrike">
                <a:latin typeface="Calibri"/>
                <a:ea typeface="Calibri"/>
                <a:cs typeface="Calibri"/>
                <a:sym typeface="Calibri"/>
              </a:defRPr>
            </a:lvl1pPr>
            <a:lvl2pPr indent="0" lvl="1" marL="0" marR="0" rtl="0" algn="ctr">
              <a:spcBef>
                <a:spcPts val="0"/>
              </a:spcBef>
              <a:buNone/>
              <a:defRPr b="1" i="0" sz="900" u="none" cap="none" strike="noStrike">
                <a:latin typeface="Calibri"/>
                <a:ea typeface="Calibri"/>
                <a:cs typeface="Calibri"/>
                <a:sym typeface="Calibri"/>
              </a:defRPr>
            </a:lvl2pPr>
            <a:lvl3pPr indent="0" lvl="2" marL="0" marR="0" rtl="0" algn="ctr">
              <a:spcBef>
                <a:spcPts val="0"/>
              </a:spcBef>
              <a:buNone/>
              <a:defRPr b="1" i="0" sz="900" u="none" cap="none" strike="noStrike">
                <a:latin typeface="Calibri"/>
                <a:ea typeface="Calibri"/>
                <a:cs typeface="Calibri"/>
                <a:sym typeface="Calibri"/>
              </a:defRPr>
            </a:lvl3pPr>
            <a:lvl4pPr indent="0" lvl="3" marL="0" marR="0" rtl="0" algn="ctr">
              <a:spcBef>
                <a:spcPts val="0"/>
              </a:spcBef>
              <a:buNone/>
              <a:defRPr b="1" i="0" sz="900" u="none" cap="none" strike="noStrike">
                <a:latin typeface="Calibri"/>
                <a:ea typeface="Calibri"/>
                <a:cs typeface="Calibri"/>
                <a:sym typeface="Calibri"/>
              </a:defRPr>
            </a:lvl4pPr>
            <a:lvl5pPr indent="0" lvl="4" marL="0" marR="0" rtl="0" algn="ctr">
              <a:spcBef>
                <a:spcPts val="0"/>
              </a:spcBef>
              <a:buNone/>
              <a:defRPr b="1" i="0" sz="900" u="none" cap="none" strike="noStrike">
                <a:latin typeface="Calibri"/>
                <a:ea typeface="Calibri"/>
                <a:cs typeface="Calibri"/>
                <a:sym typeface="Calibri"/>
              </a:defRPr>
            </a:lvl5pPr>
            <a:lvl6pPr indent="0" lvl="5" marL="0" marR="0" rtl="0" algn="ctr">
              <a:spcBef>
                <a:spcPts val="0"/>
              </a:spcBef>
              <a:buNone/>
              <a:defRPr b="1" i="0" sz="900" u="none" cap="none" strike="noStrike">
                <a:latin typeface="Calibri"/>
                <a:ea typeface="Calibri"/>
                <a:cs typeface="Calibri"/>
                <a:sym typeface="Calibri"/>
              </a:defRPr>
            </a:lvl6pPr>
            <a:lvl7pPr indent="0" lvl="6" marL="0" marR="0" rtl="0" algn="ctr">
              <a:spcBef>
                <a:spcPts val="0"/>
              </a:spcBef>
              <a:buNone/>
              <a:defRPr b="1" i="0" sz="900" u="none" cap="none" strike="noStrike">
                <a:latin typeface="Calibri"/>
                <a:ea typeface="Calibri"/>
                <a:cs typeface="Calibri"/>
                <a:sym typeface="Calibri"/>
              </a:defRPr>
            </a:lvl7pPr>
            <a:lvl8pPr indent="0" lvl="7" marL="0" marR="0" rtl="0" algn="ctr">
              <a:spcBef>
                <a:spcPts val="0"/>
              </a:spcBef>
              <a:buNone/>
              <a:defRPr b="1" i="0" sz="900" u="none" cap="none" strike="noStrike">
                <a:latin typeface="Calibri"/>
                <a:ea typeface="Calibri"/>
                <a:cs typeface="Calibri"/>
                <a:sym typeface="Calibri"/>
              </a:defRPr>
            </a:lvl8pPr>
            <a:lvl9pPr indent="0" lvl="8" marL="0" marR="0" rtl="0" algn="ctr">
              <a:spcBef>
                <a:spcPts val="0"/>
              </a:spcBef>
              <a:buNone/>
              <a:defRPr b="1" i="0" sz="900" u="none" cap="none" strike="noStrike">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1" name="Shape 121"/>
        <p:cNvGrpSpPr/>
        <p:nvPr/>
      </p:nvGrpSpPr>
      <p:grpSpPr>
        <a:xfrm>
          <a:off x="0" y="0"/>
          <a:ext cx="0" cy="0"/>
          <a:chOff x="0" y="0"/>
          <a:chExt cx="0" cy="0"/>
        </a:xfrm>
      </p:grpSpPr>
      <p:sp>
        <p:nvSpPr>
          <p:cNvPr id="122" name="Google Shape;122;p23"/>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23" name="Google Shape;123;p23"/>
          <p:cNvSpPr/>
          <p:nvPr>
            <p:ph idx="2" type="pic"/>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24" name="Google Shape;124;p23"/>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25" name="Google Shape;125;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6" name="Google Shape;126;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7" name="Google Shape;127;p23"/>
          <p:cNvSpPr txBox="1"/>
          <p:nvPr>
            <p:ph idx="12" type="sldNum"/>
          </p:nvPr>
        </p:nvSpPr>
        <p:spPr>
          <a:xfrm>
            <a:off x="3543300" y="4767272"/>
            <a:ext cx="20574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1" i="0" sz="900" u="none" cap="none" strike="noStrike">
                <a:latin typeface="Calibri"/>
                <a:ea typeface="Calibri"/>
                <a:cs typeface="Calibri"/>
                <a:sym typeface="Calibri"/>
              </a:defRPr>
            </a:lvl1pPr>
            <a:lvl2pPr indent="0" lvl="1" marL="0" marR="0" rtl="0" algn="ctr">
              <a:spcBef>
                <a:spcPts val="0"/>
              </a:spcBef>
              <a:buNone/>
              <a:defRPr b="1" i="0" sz="900" u="none" cap="none" strike="noStrike">
                <a:latin typeface="Calibri"/>
                <a:ea typeface="Calibri"/>
                <a:cs typeface="Calibri"/>
                <a:sym typeface="Calibri"/>
              </a:defRPr>
            </a:lvl2pPr>
            <a:lvl3pPr indent="0" lvl="2" marL="0" marR="0" rtl="0" algn="ctr">
              <a:spcBef>
                <a:spcPts val="0"/>
              </a:spcBef>
              <a:buNone/>
              <a:defRPr b="1" i="0" sz="900" u="none" cap="none" strike="noStrike">
                <a:latin typeface="Calibri"/>
                <a:ea typeface="Calibri"/>
                <a:cs typeface="Calibri"/>
                <a:sym typeface="Calibri"/>
              </a:defRPr>
            </a:lvl3pPr>
            <a:lvl4pPr indent="0" lvl="3" marL="0" marR="0" rtl="0" algn="ctr">
              <a:spcBef>
                <a:spcPts val="0"/>
              </a:spcBef>
              <a:buNone/>
              <a:defRPr b="1" i="0" sz="900" u="none" cap="none" strike="noStrike">
                <a:latin typeface="Calibri"/>
                <a:ea typeface="Calibri"/>
                <a:cs typeface="Calibri"/>
                <a:sym typeface="Calibri"/>
              </a:defRPr>
            </a:lvl4pPr>
            <a:lvl5pPr indent="0" lvl="4" marL="0" marR="0" rtl="0" algn="ctr">
              <a:spcBef>
                <a:spcPts val="0"/>
              </a:spcBef>
              <a:buNone/>
              <a:defRPr b="1" i="0" sz="900" u="none" cap="none" strike="noStrike">
                <a:latin typeface="Calibri"/>
                <a:ea typeface="Calibri"/>
                <a:cs typeface="Calibri"/>
                <a:sym typeface="Calibri"/>
              </a:defRPr>
            </a:lvl5pPr>
            <a:lvl6pPr indent="0" lvl="5" marL="0" marR="0" rtl="0" algn="ctr">
              <a:spcBef>
                <a:spcPts val="0"/>
              </a:spcBef>
              <a:buNone/>
              <a:defRPr b="1" i="0" sz="900" u="none" cap="none" strike="noStrike">
                <a:latin typeface="Calibri"/>
                <a:ea typeface="Calibri"/>
                <a:cs typeface="Calibri"/>
                <a:sym typeface="Calibri"/>
              </a:defRPr>
            </a:lvl6pPr>
            <a:lvl7pPr indent="0" lvl="6" marL="0" marR="0" rtl="0" algn="ctr">
              <a:spcBef>
                <a:spcPts val="0"/>
              </a:spcBef>
              <a:buNone/>
              <a:defRPr b="1" i="0" sz="900" u="none" cap="none" strike="noStrike">
                <a:latin typeface="Calibri"/>
                <a:ea typeface="Calibri"/>
                <a:cs typeface="Calibri"/>
                <a:sym typeface="Calibri"/>
              </a:defRPr>
            </a:lvl7pPr>
            <a:lvl8pPr indent="0" lvl="7" marL="0" marR="0" rtl="0" algn="ctr">
              <a:spcBef>
                <a:spcPts val="0"/>
              </a:spcBef>
              <a:buNone/>
              <a:defRPr b="1" i="0" sz="900" u="none" cap="none" strike="noStrike">
                <a:latin typeface="Calibri"/>
                <a:ea typeface="Calibri"/>
                <a:cs typeface="Calibri"/>
                <a:sym typeface="Calibri"/>
              </a:defRPr>
            </a:lvl8pPr>
            <a:lvl9pPr indent="0" lvl="8" marL="0" marR="0" rtl="0" algn="ctr">
              <a:spcBef>
                <a:spcPts val="0"/>
              </a:spcBef>
              <a:buNone/>
              <a:defRPr b="1" i="0" sz="900" u="none" cap="none" strike="noStrike">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8" name="Shape 128"/>
        <p:cNvGrpSpPr/>
        <p:nvPr/>
      </p:nvGrpSpPr>
      <p:grpSpPr>
        <a:xfrm>
          <a:off x="0" y="0"/>
          <a:ext cx="0" cy="0"/>
          <a:chOff x="0" y="0"/>
          <a:chExt cx="0" cy="0"/>
        </a:xfrm>
      </p:grpSpPr>
      <p:sp>
        <p:nvSpPr>
          <p:cNvPr id="129" name="Google Shape;129;p2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30" name="Google Shape;130;p2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1" name="Google Shape;131;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2" name="Google Shape;132;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3" name="Google Shape;133;p24"/>
          <p:cNvSpPr txBox="1"/>
          <p:nvPr>
            <p:ph idx="12" type="sldNum"/>
          </p:nvPr>
        </p:nvSpPr>
        <p:spPr>
          <a:xfrm>
            <a:off x="3543300" y="4767272"/>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4" name="Shape 134"/>
        <p:cNvGrpSpPr/>
        <p:nvPr/>
      </p:nvGrpSpPr>
      <p:grpSpPr>
        <a:xfrm>
          <a:off x="0" y="0"/>
          <a:ext cx="0" cy="0"/>
          <a:chOff x="0" y="0"/>
          <a:chExt cx="0" cy="0"/>
        </a:xfrm>
      </p:grpSpPr>
      <p:sp>
        <p:nvSpPr>
          <p:cNvPr id="135" name="Google Shape;135;p25"/>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36" name="Google Shape;136;p25"/>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7" name="Google Shape;137;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8" name="Google Shape;138;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9" name="Google Shape;139;p25"/>
          <p:cNvSpPr txBox="1"/>
          <p:nvPr>
            <p:ph idx="12" type="sldNum"/>
          </p:nvPr>
        </p:nvSpPr>
        <p:spPr>
          <a:xfrm>
            <a:off x="3543300" y="4767272"/>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 name="Shape 64"/>
        <p:cNvGrpSpPr/>
        <p:nvPr/>
      </p:nvGrpSpPr>
      <p:grpSpPr>
        <a:xfrm>
          <a:off x="0" y="0"/>
          <a:ext cx="0" cy="0"/>
          <a:chOff x="0" y="0"/>
          <a:chExt cx="0" cy="0"/>
        </a:xfrm>
      </p:grpSpPr>
      <p:sp>
        <p:nvSpPr>
          <p:cNvPr id="65" name="Google Shape;65;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6" name="Google Shape;66;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7" name="Google Shape;67;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8" name="Google Shape;68;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9" name="Google Shape;69;p14"/>
          <p:cNvSpPr txBox="1"/>
          <p:nvPr>
            <p:ph idx="12" type="sldNum"/>
          </p:nvPr>
        </p:nvSpPr>
        <p:spPr>
          <a:xfrm>
            <a:off x="3543300" y="4767272"/>
            <a:ext cx="20574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1" i="0" sz="900" u="none" cap="none" strike="noStrike">
                <a:latin typeface="Calibri"/>
                <a:ea typeface="Calibri"/>
                <a:cs typeface="Calibri"/>
                <a:sym typeface="Calibri"/>
              </a:defRPr>
            </a:lvl1pPr>
            <a:lvl2pPr indent="0" lvl="1" marL="0" marR="0" rtl="0" algn="ctr">
              <a:spcBef>
                <a:spcPts val="0"/>
              </a:spcBef>
              <a:buNone/>
              <a:defRPr b="1" i="0" sz="900" u="none" cap="none" strike="noStrike">
                <a:latin typeface="Calibri"/>
                <a:ea typeface="Calibri"/>
                <a:cs typeface="Calibri"/>
                <a:sym typeface="Calibri"/>
              </a:defRPr>
            </a:lvl2pPr>
            <a:lvl3pPr indent="0" lvl="2" marL="0" marR="0" rtl="0" algn="ctr">
              <a:spcBef>
                <a:spcPts val="0"/>
              </a:spcBef>
              <a:buNone/>
              <a:defRPr b="1" i="0" sz="900" u="none" cap="none" strike="noStrike">
                <a:latin typeface="Calibri"/>
                <a:ea typeface="Calibri"/>
                <a:cs typeface="Calibri"/>
                <a:sym typeface="Calibri"/>
              </a:defRPr>
            </a:lvl3pPr>
            <a:lvl4pPr indent="0" lvl="3" marL="0" marR="0" rtl="0" algn="ctr">
              <a:spcBef>
                <a:spcPts val="0"/>
              </a:spcBef>
              <a:buNone/>
              <a:defRPr b="1" i="0" sz="900" u="none" cap="none" strike="noStrike">
                <a:latin typeface="Calibri"/>
                <a:ea typeface="Calibri"/>
                <a:cs typeface="Calibri"/>
                <a:sym typeface="Calibri"/>
              </a:defRPr>
            </a:lvl4pPr>
            <a:lvl5pPr indent="0" lvl="4" marL="0" marR="0" rtl="0" algn="ctr">
              <a:spcBef>
                <a:spcPts val="0"/>
              </a:spcBef>
              <a:buNone/>
              <a:defRPr b="1" i="0" sz="900" u="none" cap="none" strike="noStrike">
                <a:latin typeface="Calibri"/>
                <a:ea typeface="Calibri"/>
                <a:cs typeface="Calibri"/>
                <a:sym typeface="Calibri"/>
              </a:defRPr>
            </a:lvl5pPr>
            <a:lvl6pPr indent="0" lvl="5" marL="0" marR="0" rtl="0" algn="ctr">
              <a:spcBef>
                <a:spcPts val="0"/>
              </a:spcBef>
              <a:buNone/>
              <a:defRPr b="1" i="0" sz="900" u="none" cap="none" strike="noStrike">
                <a:latin typeface="Calibri"/>
                <a:ea typeface="Calibri"/>
                <a:cs typeface="Calibri"/>
                <a:sym typeface="Calibri"/>
              </a:defRPr>
            </a:lvl6pPr>
            <a:lvl7pPr indent="0" lvl="6" marL="0" marR="0" rtl="0" algn="ctr">
              <a:spcBef>
                <a:spcPts val="0"/>
              </a:spcBef>
              <a:buNone/>
              <a:defRPr b="1" i="0" sz="900" u="none" cap="none" strike="noStrike">
                <a:latin typeface="Calibri"/>
                <a:ea typeface="Calibri"/>
                <a:cs typeface="Calibri"/>
                <a:sym typeface="Calibri"/>
              </a:defRPr>
            </a:lvl7pPr>
            <a:lvl8pPr indent="0" lvl="7" marL="0" marR="0" rtl="0" algn="ctr">
              <a:spcBef>
                <a:spcPts val="0"/>
              </a:spcBef>
              <a:buNone/>
              <a:defRPr b="1" i="0" sz="900" u="none" cap="none" strike="noStrike">
                <a:latin typeface="Calibri"/>
                <a:ea typeface="Calibri"/>
                <a:cs typeface="Calibri"/>
                <a:sym typeface="Calibri"/>
              </a:defRPr>
            </a:lvl8pPr>
            <a:lvl9pPr indent="0" lvl="8" marL="0" marR="0" rtl="0" algn="ctr">
              <a:spcBef>
                <a:spcPts val="0"/>
              </a:spcBef>
              <a:buNone/>
              <a:defRPr b="1" i="0" sz="900" u="none" cap="none" strike="noStrike">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0.jp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hyperlink" Target="https://www.scrumalliance.org/community/articles/2014/july/7-mistakes-during-the-daily-stand-up-meeting" TargetMode="External"/><Relationship Id="rId5"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16.jpg"/><Relationship Id="rId5"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hyperlink" Target="https://www.youtube.com/watch?v=6LJLIfRfrt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6"/>
          <p:cNvPicPr preferRelativeResize="0"/>
          <p:nvPr/>
        </p:nvPicPr>
        <p:blipFill rotWithShape="1">
          <a:blip r:embed="rId3">
            <a:alphaModFix/>
          </a:blip>
          <a:srcRect b="549" l="789" r="-789" t="-550"/>
          <a:stretch/>
        </p:blipFill>
        <p:spPr>
          <a:xfrm>
            <a:off x="0" y="0"/>
            <a:ext cx="9144001" cy="5143500"/>
          </a:xfrm>
          <a:prstGeom prst="rect">
            <a:avLst/>
          </a:prstGeom>
          <a:noFill/>
          <a:ln>
            <a:noFill/>
          </a:ln>
        </p:spPr>
      </p:pic>
      <p:sp>
        <p:nvSpPr>
          <p:cNvPr id="145" name="Google Shape;145;p26"/>
          <p:cNvSpPr txBox="1"/>
          <p:nvPr>
            <p:ph type="ctrTitle"/>
          </p:nvPr>
        </p:nvSpPr>
        <p:spPr>
          <a:xfrm>
            <a:off x="465775" y="1174650"/>
            <a:ext cx="4255500" cy="244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Project Management Framework and Tools</a:t>
            </a:r>
            <a:endParaRPr/>
          </a:p>
        </p:txBody>
      </p:sp>
      <p:sp>
        <p:nvSpPr>
          <p:cNvPr id="146" name="Google Shape;146;p26"/>
          <p:cNvSpPr txBox="1"/>
          <p:nvPr>
            <p:ph idx="1" type="subTitle"/>
          </p:nvPr>
        </p:nvSpPr>
        <p:spPr>
          <a:xfrm>
            <a:off x="1062050" y="3879950"/>
            <a:ext cx="3273000" cy="69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Absolute Basics</a:t>
            </a:r>
            <a:endParaRPr/>
          </a:p>
        </p:txBody>
      </p:sp>
      <p:pic>
        <p:nvPicPr>
          <p:cNvPr id="147" name="Google Shape;147;p26"/>
          <p:cNvPicPr preferRelativeResize="0"/>
          <p:nvPr/>
        </p:nvPicPr>
        <p:blipFill rotWithShape="1">
          <a:blip r:embed="rId4">
            <a:alphaModFix/>
          </a:blip>
          <a:srcRect b="0" l="0" r="0" t="0"/>
          <a:stretch/>
        </p:blipFill>
        <p:spPr>
          <a:xfrm>
            <a:off x="6903425" y="1740450"/>
            <a:ext cx="2240575" cy="1761649"/>
          </a:xfrm>
          <a:prstGeom prst="rect">
            <a:avLst/>
          </a:prstGeom>
          <a:noFill/>
          <a:ln>
            <a:noFill/>
          </a:ln>
          <a:effectLst>
            <a:outerShdw blurRad="228600" rotWithShape="0" algn="bl" dir="21540000" dist="95250">
              <a:srgbClr val="01ABEC"/>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5" name="Shape 215"/>
        <p:cNvGrpSpPr/>
        <p:nvPr/>
      </p:nvGrpSpPr>
      <p:grpSpPr>
        <a:xfrm>
          <a:off x="0" y="0"/>
          <a:ext cx="0" cy="0"/>
          <a:chOff x="0" y="0"/>
          <a:chExt cx="0" cy="0"/>
        </a:xfrm>
      </p:grpSpPr>
      <p:pic>
        <p:nvPicPr>
          <p:cNvPr id="216" name="Google Shape;216;p35"/>
          <p:cNvPicPr preferRelativeResize="0"/>
          <p:nvPr/>
        </p:nvPicPr>
        <p:blipFill>
          <a:blip r:embed="rId3">
            <a:alphaModFix/>
          </a:blip>
          <a:stretch>
            <a:fillRect/>
          </a:stretch>
        </p:blipFill>
        <p:spPr>
          <a:xfrm>
            <a:off x="0" y="-40825"/>
            <a:ext cx="9144001" cy="5184324"/>
          </a:xfrm>
          <a:prstGeom prst="rect">
            <a:avLst/>
          </a:prstGeom>
          <a:noFill/>
          <a:ln>
            <a:noFill/>
          </a:ln>
        </p:spPr>
      </p:pic>
      <p:grpSp>
        <p:nvGrpSpPr>
          <p:cNvPr id="217" name="Google Shape;217;p35"/>
          <p:cNvGrpSpPr/>
          <p:nvPr/>
        </p:nvGrpSpPr>
        <p:grpSpPr>
          <a:xfrm>
            <a:off x="0" y="69600"/>
            <a:ext cx="9144000" cy="4585900"/>
            <a:chOff x="152400" y="69600"/>
            <a:chExt cx="9144000" cy="4585900"/>
          </a:xfrm>
        </p:grpSpPr>
        <p:sp>
          <p:nvSpPr>
            <p:cNvPr id="218" name="Google Shape;218;p35"/>
            <p:cNvSpPr txBox="1"/>
            <p:nvPr/>
          </p:nvSpPr>
          <p:spPr>
            <a:xfrm>
              <a:off x="152400" y="69600"/>
              <a:ext cx="9144000" cy="58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rgbClr val="CC0000"/>
                  </a:solidFill>
                  <a:latin typeface="Calibri"/>
                  <a:ea typeface="Calibri"/>
                  <a:cs typeface="Calibri"/>
                  <a:sym typeface="Calibri"/>
                </a:rPr>
                <a:t>The Agile Frameworks</a:t>
              </a:r>
              <a:endParaRPr b="1" sz="2500">
                <a:solidFill>
                  <a:srgbClr val="CC0000"/>
                </a:solidFill>
                <a:latin typeface="Calibri"/>
                <a:ea typeface="Calibri"/>
                <a:cs typeface="Calibri"/>
                <a:sym typeface="Calibri"/>
              </a:endParaRPr>
            </a:p>
          </p:txBody>
        </p:sp>
        <p:pic>
          <p:nvPicPr>
            <p:cNvPr id="219" name="Google Shape;219;p35"/>
            <p:cNvPicPr preferRelativeResize="0"/>
            <p:nvPr/>
          </p:nvPicPr>
          <p:blipFill>
            <a:blip r:embed="rId4">
              <a:alphaModFix/>
            </a:blip>
            <a:stretch>
              <a:fillRect/>
            </a:stretch>
          </p:blipFill>
          <p:spPr>
            <a:xfrm>
              <a:off x="2470500" y="655500"/>
              <a:ext cx="4400000" cy="4000000"/>
            </a:xfrm>
            <a:prstGeom prst="rect">
              <a:avLst/>
            </a:prstGeom>
            <a:noFill/>
            <a:ln>
              <a:noFill/>
            </a:ln>
          </p:spPr>
        </p:pic>
        <p:sp>
          <p:nvSpPr>
            <p:cNvPr id="220" name="Google Shape;220;p35"/>
            <p:cNvSpPr txBox="1"/>
            <p:nvPr/>
          </p:nvSpPr>
          <p:spPr>
            <a:xfrm>
              <a:off x="4693225" y="4098625"/>
              <a:ext cx="1431900" cy="5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Average"/>
                  <a:ea typeface="Average"/>
                  <a:cs typeface="Average"/>
                  <a:sym typeface="Average"/>
                </a:rPr>
                <a:t>Gantt Chart</a:t>
              </a:r>
              <a:endParaRPr sz="1700">
                <a:latin typeface="Average"/>
                <a:ea typeface="Average"/>
                <a:cs typeface="Average"/>
                <a:sym typeface="Average"/>
              </a:endParaRPr>
            </a:p>
          </p:txBody>
        </p:sp>
      </p:grpSp>
      <p:sp>
        <p:nvSpPr>
          <p:cNvPr id="221" name="Google Shape;221;p35"/>
          <p:cNvSpPr/>
          <p:nvPr/>
        </p:nvSpPr>
        <p:spPr>
          <a:xfrm>
            <a:off x="2575700" y="2622950"/>
            <a:ext cx="740400" cy="393900"/>
          </a:xfrm>
          <a:prstGeom prst="roundRect">
            <a:avLst>
              <a:gd fmla="val 16667" name="adj"/>
            </a:avLst>
          </a:prstGeom>
          <a:noFill/>
          <a:ln cap="flat" cmpd="sng" w="9525">
            <a:solidFill>
              <a:schemeClr val="dk2"/>
            </a:solidFill>
            <a:prstDash val="solid"/>
            <a:round/>
            <a:headEnd len="sm" w="sm" type="none"/>
            <a:tailEnd len="sm" w="sm" type="none"/>
          </a:ln>
          <a:effectLst>
            <a:outerShdw blurRad="185738" rotWithShape="0" algn="bl" dir="3000000" dist="104775">
              <a:srgbClr val="FF00FF">
                <a:alpha val="8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5" name="Shape 225"/>
        <p:cNvGrpSpPr/>
        <p:nvPr/>
      </p:nvGrpSpPr>
      <p:grpSpPr>
        <a:xfrm>
          <a:off x="0" y="0"/>
          <a:ext cx="0" cy="0"/>
          <a:chOff x="0" y="0"/>
          <a:chExt cx="0" cy="0"/>
        </a:xfrm>
      </p:grpSpPr>
      <p:pic>
        <p:nvPicPr>
          <p:cNvPr id="226" name="Google Shape;226;p36"/>
          <p:cNvPicPr preferRelativeResize="0"/>
          <p:nvPr/>
        </p:nvPicPr>
        <p:blipFill>
          <a:blip r:embed="rId3">
            <a:alphaModFix/>
          </a:blip>
          <a:stretch>
            <a:fillRect/>
          </a:stretch>
        </p:blipFill>
        <p:spPr>
          <a:xfrm>
            <a:off x="0" y="-40825"/>
            <a:ext cx="9144001" cy="5184324"/>
          </a:xfrm>
          <a:prstGeom prst="rect">
            <a:avLst/>
          </a:prstGeom>
          <a:noFill/>
          <a:ln>
            <a:noFill/>
          </a:ln>
        </p:spPr>
      </p:pic>
      <p:pic>
        <p:nvPicPr>
          <p:cNvPr id="227" name="Google Shape;227;p36"/>
          <p:cNvPicPr preferRelativeResize="0"/>
          <p:nvPr/>
        </p:nvPicPr>
        <p:blipFill>
          <a:blip r:embed="rId4">
            <a:alphaModFix/>
          </a:blip>
          <a:stretch>
            <a:fillRect/>
          </a:stretch>
        </p:blipFill>
        <p:spPr>
          <a:xfrm>
            <a:off x="169850" y="444275"/>
            <a:ext cx="8724900" cy="4124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1" name="Shape 231"/>
        <p:cNvGrpSpPr/>
        <p:nvPr/>
      </p:nvGrpSpPr>
      <p:grpSpPr>
        <a:xfrm>
          <a:off x="0" y="0"/>
          <a:ext cx="0" cy="0"/>
          <a:chOff x="0" y="0"/>
          <a:chExt cx="0" cy="0"/>
        </a:xfrm>
      </p:grpSpPr>
      <p:pic>
        <p:nvPicPr>
          <p:cNvPr id="232" name="Google Shape;232;p37"/>
          <p:cNvPicPr preferRelativeResize="0"/>
          <p:nvPr/>
        </p:nvPicPr>
        <p:blipFill>
          <a:blip r:embed="rId3">
            <a:alphaModFix/>
          </a:blip>
          <a:stretch>
            <a:fillRect/>
          </a:stretch>
        </p:blipFill>
        <p:spPr>
          <a:xfrm>
            <a:off x="0" y="-40825"/>
            <a:ext cx="9144001" cy="5184324"/>
          </a:xfrm>
          <a:prstGeom prst="rect">
            <a:avLst/>
          </a:prstGeom>
          <a:noFill/>
          <a:ln>
            <a:noFill/>
          </a:ln>
        </p:spPr>
      </p:pic>
      <p:pic>
        <p:nvPicPr>
          <p:cNvPr id="233" name="Google Shape;233;p37"/>
          <p:cNvPicPr preferRelativeResize="0"/>
          <p:nvPr/>
        </p:nvPicPr>
        <p:blipFill>
          <a:blip r:embed="rId4">
            <a:alphaModFix/>
          </a:blip>
          <a:stretch>
            <a:fillRect/>
          </a:stretch>
        </p:blipFill>
        <p:spPr>
          <a:xfrm>
            <a:off x="169850" y="291875"/>
            <a:ext cx="8724900" cy="4124325"/>
          </a:xfrm>
          <a:prstGeom prst="rect">
            <a:avLst/>
          </a:prstGeom>
          <a:noFill/>
          <a:ln>
            <a:noFill/>
          </a:ln>
        </p:spPr>
      </p:pic>
      <p:sp>
        <p:nvSpPr>
          <p:cNvPr id="234" name="Google Shape;234;p37"/>
          <p:cNvSpPr txBox="1"/>
          <p:nvPr/>
        </p:nvSpPr>
        <p:spPr>
          <a:xfrm>
            <a:off x="789975" y="4048650"/>
            <a:ext cx="1362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0B5394"/>
                </a:solidFill>
              </a:rPr>
              <a:t>ROLES</a:t>
            </a:r>
            <a:endParaRPr b="1" sz="2200">
              <a:solidFill>
                <a:srgbClr val="0B5394"/>
              </a:solidFill>
            </a:endParaRPr>
          </a:p>
        </p:txBody>
      </p:sp>
      <p:sp>
        <p:nvSpPr>
          <p:cNvPr id="235" name="Google Shape;235;p37"/>
          <p:cNvSpPr txBox="1"/>
          <p:nvPr/>
        </p:nvSpPr>
        <p:spPr>
          <a:xfrm>
            <a:off x="2759325" y="4048650"/>
            <a:ext cx="1362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0B5394"/>
                </a:solidFill>
              </a:rPr>
              <a:t>EVENTS</a:t>
            </a:r>
            <a:endParaRPr b="1" sz="2200">
              <a:solidFill>
                <a:srgbClr val="0B5394"/>
              </a:solidFill>
            </a:endParaRPr>
          </a:p>
        </p:txBody>
      </p:sp>
      <p:sp>
        <p:nvSpPr>
          <p:cNvPr id="236" name="Google Shape;236;p37"/>
          <p:cNvSpPr txBox="1"/>
          <p:nvPr/>
        </p:nvSpPr>
        <p:spPr>
          <a:xfrm>
            <a:off x="4572000" y="4048650"/>
            <a:ext cx="181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0B5394"/>
                </a:solidFill>
              </a:rPr>
              <a:t>ARTIFACTS</a:t>
            </a:r>
            <a:endParaRPr b="1" sz="2200">
              <a:solidFill>
                <a:srgbClr val="0B5394"/>
              </a:solidFill>
            </a:endParaRPr>
          </a:p>
        </p:txBody>
      </p:sp>
      <p:sp>
        <p:nvSpPr>
          <p:cNvPr id="237" name="Google Shape;237;p37"/>
          <p:cNvSpPr/>
          <p:nvPr/>
        </p:nvSpPr>
        <p:spPr>
          <a:xfrm>
            <a:off x="6387600" y="150500"/>
            <a:ext cx="1530600" cy="1531500"/>
          </a:xfrm>
          <a:prstGeom prst="ellipse">
            <a:avLst/>
          </a:prstGeom>
          <a:noFill/>
          <a:ln cap="flat" cmpd="sng" w="2857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7"/>
          <p:cNvSpPr/>
          <p:nvPr/>
        </p:nvSpPr>
        <p:spPr>
          <a:xfrm rot="-5250627">
            <a:off x="3784376" y="496217"/>
            <a:ext cx="269354" cy="310688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7"/>
          <p:cNvSpPr/>
          <p:nvPr/>
        </p:nvSpPr>
        <p:spPr>
          <a:xfrm rot="-1615138">
            <a:off x="2315411" y="2312052"/>
            <a:ext cx="195481" cy="368154"/>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 name="Google Shape;240;p37"/>
          <p:cNvPicPr preferRelativeResize="0"/>
          <p:nvPr/>
        </p:nvPicPr>
        <p:blipFill>
          <a:blip r:embed="rId5">
            <a:alphaModFix/>
          </a:blip>
          <a:stretch>
            <a:fillRect/>
          </a:stretch>
        </p:blipFill>
        <p:spPr>
          <a:xfrm>
            <a:off x="4571999" y="1352563"/>
            <a:ext cx="308575" cy="329438"/>
          </a:xfrm>
          <a:prstGeom prst="rect">
            <a:avLst/>
          </a:prstGeom>
          <a:noFill/>
          <a:ln>
            <a:noFill/>
          </a:ln>
        </p:spPr>
      </p:pic>
      <p:sp>
        <p:nvSpPr>
          <p:cNvPr id="241" name="Google Shape;241;p37"/>
          <p:cNvSpPr/>
          <p:nvPr/>
        </p:nvSpPr>
        <p:spPr>
          <a:xfrm>
            <a:off x="2458100" y="2681359"/>
            <a:ext cx="644100" cy="1151100"/>
          </a:xfrm>
          <a:prstGeom prst="roundRect">
            <a:avLst>
              <a:gd fmla="val 16667" name="adj"/>
            </a:avLst>
          </a:prstGeom>
          <a:noFill/>
          <a:ln cap="flat" cmpd="sng" w="9525">
            <a:solidFill>
              <a:srgbClr val="CC412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1"/>
                                        </p:tgtEl>
                                        <p:attrNameLst>
                                          <p:attrName>style.visibility</p:attrName>
                                        </p:attrNameLst>
                                      </p:cBhvr>
                                      <p:to>
                                        <p:strVal val="visible"/>
                                      </p:to>
                                    </p:set>
                                    <p:anim calcmode="lin" valueType="num">
                                      <p:cBhvr additive="base">
                                        <p:cTn dur="1000"/>
                                        <p:tgtEl>
                                          <p:spTgt spid="24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9"/>
                                        </p:tgtEl>
                                        <p:attrNameLst>
                                          <p:attrName>style.visibility</p:attrName>
                                        </p:attrNameLst>
                                      </p:cBhvr>
                                      <p:to>
                                        <p:strVal val="visible"/>
                                      </p:to>
                                    </p:set>
                                    <p:anim calcmode="lin" valueType="num">
                                      <p:cBhvr additive="base">
                                        <p:cTn dur="1000"/>
                                        <p:tgtEl>
                                          <p:spTgt spid="2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1000"/>
                                        <p:tgtEl>
                                          <p:spTgt spid="23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5" name="Shape 245"/>
        <p:cNvGrpSpPr/>
        <p:nvPr/>
      </p:nvGrpSpPr>
      <p:grpSpPr>
        <a:xfrm>
          <a:off x="0" y="0"/>
          <a:ext cx="0" cy="0"/>
          <a:chOff x="0" y="0"/>
          <a:chExt cx="0" cy="0"/>
        </a:xfrm>
      </p:grpSpPr>
      <p:pic>
        <p:nvPicPr>
          <p:cNvPr id="246" name="Google Shape;246;p38"/>
          <p:cNvPicPr preferRelativeResize="0"/>
          <p:nvPr/>
        </p:nvPicPr>
        <p:blipFill>
          <a:blip r:embed="rId3">
            <a:alphaModFix/>
          </a:blip>
          <a:stretch>
            <a:fillRect/>
          </a:stretch>
        </p:blipFill>
        <p:spPr>
          <a:xfrm>
            <a:off x="0" y="-40825"/>
            <a:ext cx="9144001" cy="5184324"/>
          </a:xfrm>
          <a:prstGeom prst="rect">
            <a:avLst/>
          </a:prstGeom>
          <a:noFill/>
          <a:ln>
            <a:noFill/>
          </a:ln>
        </p:spPr>
      </p:pic>
      <p:sp>
        <p:nvSpPr>
          <p:cNvPr id="247" name="Google Shape;247;p38"/>
          <p:cNvSpPr txBox="1"/>
          <p:nvPr/>
        </p:nvSpPr>
        <p:spPr>
          <a:xfrm>
            <a:off x="0" y="-29500"/>
            <a:ext cx="9144000" cy="58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rgbClr val="CC0000"/>
                </a:solidFill>
                <a:latin typeface="Calibri"/>
                <a:ea typeface="Calibri"/>
                <a:cs typeface="Calibri"/>
                <a:sym typeface="Calibri"/>
              </a:rPr>
              <a:t>Scrum Roles</a:t>
            </a:r>
            <a:endParaRPr b="1" sz="2500">
              <a:solidFill>
                <a:srgbClr val="CC0000"/>
              </a:solidFill>
              <a:latin typeface="Calibri"/>
              <a:ea typeface="Calibri"/>
              <a:cs typeface="Calibri"/>
              <a:sym typeface="Calibri"/>
            </a:endParaRPr>
          </a:p>
        </p:txBody>
      </p:sp>
      <p:sp>
        <p:nvSpPr>
          <p:cNvPr id="248" name="Google Shape;248;p38"/>
          <p:cNvSpPr txBox="1"/>
          <p:nvPr/>
        </p:nvSpPr>
        <p:spPr>
          <a:xfrm>
            <a:off x="360825" y="673188"/>
            <a:ext cx="8129400" cy="37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Calibri"/>
                <a:ea typeface="Calibri"/>
                <a:cs typeface="Calibri"/>
                <a:sym typeface="Calibri"/>
              </a:rPr>
              <a:t>The Agile Scrum method defines </a:t>
            </a:r>
            <a:r>
              <a:rPr b="1" lang="en" sz="1500">
                <a:latin typeface="Calibri"/>
                <a:ea typeface="Calibri"/>
                <a:cs typeface="Calibri"/>
                <a:sym typeface="Calibri"/>
              </a:rPr>
              <a:t>3 roles</a:t>
            </a:r>
            <a:r>
              <a:rPr lang="en" sz="1500">
                <a:latin typeface="Calibri"/>
                <a:ea typeface="Calibri"/>
                <a:cs typeface="Calibri"/>
                <a:sym typeface="Calibri"/>
              </a:rPr>
              <a:t>. They are all complementary and it’s important to understand each one’s responsibilities.</a:t>
            </a:r>
            <a:endParaRPr sz="1500">
              <a:latin typeface="Calibri"/>
              <a:ea typeface="Calibri"/>
              <a:cs typeface="Calibri"/>
              <a:sym typeface="Calibri"/>
            </a:endParaRPr>
          </a:p>
          <a:p>
            <a:pPr indent="0" lvl="0" marL="0" rtl="0" algn="l">
              <a:spcBef>
                <a:spcPts val="0"/>
              </a:spcBef>
              <a:spcAft>
                <a:spcPts val="0"/>
              </a:spcAft>
              <a:buNone/>
            </a:pPr>
            <a:r>
              <a:t/>
            </a:r>
            <a:endParaRPr b="1" sz="1300">
              <a:latin typeface="Calibri"/>
              <a:ea typeface="Calibri"/>
              <a:cs typeface="Calibri"/>
              <a:sym typeface="Calibri"/>
            </a:endParaRPr>
          </a:p>
          <a:p>
            <a:pPr indent="0" lvl="0" marL="0" rtl="0" algn="l">
              <a:spcBef>
                <a:spcPts val="0"/>
              </a:spcBef>
              <a:spcAft>
                <a:spcPts val="0"/>
              </a:spcAft>
              <a:buNone/>
            </a:pPr>
            <a:r>
              <a:rPr b="1" lang="en" sz="1500">
                <a:latin typeface="Calibri"/>
                <a:ea typeface="Calibri"/>
                <a:cs typeface="Calibri"/>
                <a:sym typeface="Calibri"/>
              </a:rPr>
              <a:t>ROLES:</a:t>
            </a:r>
            <a:endParaRPr b="1" sz="1500">
              <a:latin typeface="Calibri"/>
              <a:ea typeface="Calibri"/>
              <a:cs typeface="Calibri"/>
              <a:sym typeface="Calibri"/>
            </a:endParaRPr>
          </a:p>
          <a:p>
            <a:pPr indent="-323850" lvl="0" marL="457200" rtl="0" algn="l">
              <a:spcBef>
                <a:spcPts val="0"/>
              </a:spcBef>
              <a:spcAft>
                <a:spcPts val="0"/>
              </a:spcAft>
              <a:buClr>
                <a:srgbClr val="274E13"/>
              </a:buClr>
              <a:buSzPts val="1500"/>
              <a:buFont typeface="Calibri"/>
              <a:buChar char="●"/>
            </a:pPr>
            <a:r>
              <a:rPr b="1" lang="en" sz="1500">
                <a:solidFill>
                  <a:srgbClr val="274E13"/>
                </a:solidFill>
                <a:latin typeface="Calibri"/>
                <a:ea typeface="Calibri"/>
                <a:cs typeface="Calibri"/>
                <a:sym typeface="Calibri"/>
              </a:rPr>
              <a:t>Scrum Master</a:t>
            </a:r>
            <a:endParaRPr b="1" sz="1500">
              <a:solidFill>
                <a:srgbClr val="274E13"/>
              </a:solidFill>
              <a:latin typeface="Calibri"/>
              <a:ea typeface="Calibri"/>
              <a:cs typeface="Calibri"/>
              <a:sym typeface="Calibri"/>
            </a:endParaRPr>
          </a:p>
          <a:p>
            <a:pPr indent="0" lvl="0" marL="0" rtl="0" algn="l">
              <a:spcBef>
                <a:spcPts val="0"/>
              </a:spcBef>
              <a:spcAft>
                <a:spcPts val="0"/>
              </a:spcAft>
              <a:buNone/>
            </a:pPr>
            <a:r>
              <a:rPr lang="en" sz="1500">
                <a:latin typeface="Calibri"/>
                <a:ea typeface="Calibri"/>
                <a:cs typeface="Calibri"/>
                <a:sym typeface="Calibri"/>
              </a:rPr>
              <a:t>The Scrum Master leads the daily Scrums and helps resolve issues or remove blockers so that the team can continue to perform well during the sprint. </a:t>
            </a:r>
            <a:endParaRPr sz="1500">
              <a:latin typeface="Calibri"/>
              <a:ea typeface="Calibri"/>
              <a:cs typeface="Calibri"/>
              <a:sym typeface="Calibri"/>
            </a:endParaRPr>
          </a:p>
          <a:p>
            <a:pPr indent="0" lvl="0" marL="0" rtl="0" algn="l">
              <a:spcBef>
                <a:spcPts val="0"/>
              </a:spcBef>
              <a:spcAft>
                <a:spcPts val="0"/>
              </a:spcAft>
              <a:buNone/>
            </a:pPr>
            <a:r>
              <a:t/>
            </a:r>
            <a:endParaRPr sz="800">
              <a:latin typeface="Calibri"/>
              <a:ea typeface="Calibri"/>
              <a:cs typeface="Calibri"/>
              <a:sym typeface="Calibri"/>
            </a:endParaRPr>
          </a:p>
          <a:p>
            <a:pPr indent="-323850" lvl="0" marL="457200" rtl="0" algn="l">
              <a:spcBef>
                <a:spcPts val="0"/>
              </a:spcBef>
              <a:spcAft>
                <a:spcPts val="0"/>
              </a:spcAft>
              <a:buSzPts val="1500"/>
              <a:buChar char="●"/>
            </a:pPr>
            <a:r>
              <a:rPr b="1" lang="en" sz="1500">
                <a:solidFill>
                  <a:srgbClr val="274E13"/>
                </a:solidFill>
                <a:latin typeface="Calibri"/>
                <a:ea typeface="Calibri"/>
                <a:cs typeface="Calibri"/>
                <a:sym typeface="Calibri"/>
              </a:rPr>
              <a:t>Product Owner</a:t>
            </a:r>
            <a:r>
              <a:rPr lang="en" sz="1500">
                <a:latin typeface="Calibri"/>
                <a:ea typeface="Calibri"/>
                <a:cs typeface="Calibri"/>
                <a:sym typeface="Calibri"/>
              </a:rPr>
              <a:t> </a:t>
            </a:r>
            <a:endParaRPr sz="1500">
              <a:latin typeface="Calibri"/>
              <a:ea typeface="Calibri"/>
              <a:cs typeface="Calibri"/>
              <a:sym typeface="Calibri"/>
            </a:endParaRPr>
          </a:p>
          <a:p>
            <a:pPr indent="0" lvl="0" marL="0" rtl="0" algn="l">
              <a:spcBef>
                <a:spcPts val="0"/>
              </a:spcBef>
              <a:spcAft>
                <a:spcPts val="0"/>
              </a:spcAft>
              <a:buNone/>
            </a:pPr>
            <a:r>
              <a:rPr lang="en" sz="1500">
                <a:solidFill>
                  <a:srgbClr val="333333"/>
                </a:solidFill>
                <a:latin typeface="Calibri"/>
                <a:ea typeface="Calibri"/>
                <a:cs typeface="Calibri"/>
                <a:sym typeface="Calibri"/>
              </a:rPr>
              <a:t>The person responsible for maximizing the value of the work completed by the Development Team. One way they do this is by managing the Backlog.</a:t>
            </a:r>
            <a:endParaRPr sz="15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323850" lvl="0" marL="457200" rtl="0" algn="l">
              <a:spcBef>
                <a:spcPts val="0"/>
              </a:spcBef>
              <a:spcAft>
                <a:spcPts val="0"/>
              </a:spcAft>
              <a:buClr>
                <a:srgbClr val="274E13"/>
              </a:buClr>
              <a:buSzPts val="1500"/>
              <a:buFont typeface="Calibri"/>
              <a:buChar char="●"/>
            </a:pPr>
            <a:r>
              <a:rPr b="1" lang="en" sz="1500">
                <a:solidFill>
                  <a:srgbClr val="274E13"/>
                </a:solidFill>
                <a:latin typeface="Calibri"/>
                <a:ea typeface="Calibri"/>
                <a:cs typeface="Calibri"/>
                <a:sym typeface="Calibri"/>
              </a:rPr>
              <a:t>Development Team</a:t>
            </a:r>
            <a:endParaRPr b="1" sz="1500">
              <a:solidFill>
                <a:srgbClr val="274E13"/>
              </a:solidFill>
              <a:latin typeface="Calibri"/>
              <a:ea typeface="Calibri"/>
              <a:cs typeface="Calibri"/>
              <a:sym typeface="Calibri"/>
            </a:endParaRPr>
          </a:p>
          <a:p>
            <a:pPr indent="0" lvl="0" marL="0" rtl="0" algn="l">
              <a:spcBef>
                <a:spcPts val="0"/>
              </a:spcBef>
              <a:spcAft>
                <a:spcPts val="0"/>
              </a:spcAft>
              <a:buNone/>
            </a:pPr>
            <a:r>
              <a:rPr lang="en" sz="1500">
                <a:latin typeface="Calibri"/>
                <a:ea typeface="Calibri"/>
                <a:cs typeface="Calibri"/>
                <a:sym typeface="Calibri"/>
              </a:rPr>
              <a:t>A small group of people who are ultimately working on </a:t>
            </a:r>
            <a:r>
              <a:rPr b="1" lang="en" sz="1500">
                <a:latin typeface="Calibri"/>
                <a:ea typeface="Calibri"/>
                <a:cs typeface="Calibri"/>
                <a:sym typeface="Calibri"/>
              </a:rPr>
              <a:t>The Thing</a:t>
            </a:r>
            <a:r>
              <a:rPr lang="en" sz="1500">
                <a:latin typeface="Calibri"/>
                <a:ea typeface="Calibri"/>
                <a:cs typeface="Calibri"/>
                <a:sym typeface="Calibri"/>
              </a:rPr>
              <a:t>. The team can be multidisciplinary and involve several types of people: developers, software architects, functional analysts, graphic designers, ergonomists, systems engineers, etc.</a:t>
            </a:r>
            <a:endParaRPr sz="1500">
              <a:latin typeface="Calibri"/>
              <a:ea typeface="Calibri"/>
              <a:cs typeface="Calibri"/>
              <a:sym typeface="Calibri"/>
            </a:endParaRPr>
          </a:p>
          <a:p>
            <a:pPr indent="0" lvl="0" marL="0" rtl="0" algn="l">
              <a:spcBef>
                <a:spcPts val="0"/>
              </a:spcBef>
              <a:spcAft>
                <a:spcPts val="0"/>
              </a:spcAft>
              <a:buNone/>
            </a:pPr>
            <a:r>
              <a:t/>
            </a:r>
            <a:endParaRPr b="1" sz="15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2" name="Shape 252"/>
        <p:cNvGrpSpPr/>
        <p:nvPr/>
      </p:nvGrpSpPr>
      <p:grpSpPr>
        <a:xfrm>
          <a:off x="0" y="0"/>
          <a:ext cx="0" cy="0"/>
          <a:chOff x="0" y="0"/>
          <a:chExt cx="0" cy="0"/>
        </a:xfrm>
      </p:grpSpPr>
      <p:pic>
        <p:nvPicPr>
          <p:cNvPr id="253" name="Google Shape;253;p39"/>
          <p:cNvPicPr preferRelativeResize="0"/>
          <p:nvPr/>
        </p:nvPicPr>
        <p:blipFill>
          <a:blip r:embed="rId3">
            <a:alphaModFix/>
          </a:blip>
          <a:stretch>
            <a:fillRect/>
          </a:stretch>
        </p:blipFill>
        <p:spPr>
          <a:xfrm>
            <a:off x="0" y="-40825"/>
            <a:ext cx="9144001" cy="5184324"/>
          </a:xfrm>
          <a:prstGeom prst="rect">
            <a:avLst/>
          </a:prstGeom>
          <a:noFill/>
          <a:ln>
            <a:noFill/>
          </a:ln>
        </p:spPr>
      </p:pic>
      <p:sp>
        <p:nvSpPr>
          <p:cNvPr id="254" name="Google Shape;254;p39"/>
          <p:cNvSpPr txBox="1"/>
          <p:nvPr/>
        </p:nvSpPr>
        <p:spPr>
          <a:xfrm>
            <a:off x="0" y="-39050"/>
            <a:ext cx="9144000" cy="5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rgbClr val="CC0000"/>
                </a:solidFill>
                <a:latin typeface="Calibri"/>
                <a:ea typeface="Calibri"/>
                <a:cs typeface="Calibri"/>
                <a:sym typeface="Calibri"/>
              </a:rPr>
              <a:t>Scrum Events and Artifacts</a:t>
            </a:r>
            <a:endParaRPr b="1" sz="2500">
              <a:solidFill>
                <a:srgbClr val="CC0000"/>
              </a:solidFill>
              <a:latin typeface="Calibri"/>
              <a:ea typeface="Calibri"/>
              <a:cs typeface="Calibri"/>
              <a:sym typeface="Calibri"/>
            </a:endParaRPr>
          </a:p>
        </p:txBody>
      </p:sp>
      <p:sp>
        <p:nvSpPr>
          <p:cNvPr id="255" name="Google Shape;255;p39"/>
          <p:cNvSpPr txBox="1"/>
          <p:nvPr/>
        </p:nvSpPr>
        <p:spPr>
          <a:xfrm>
            <a:off x="394200" y="759325"/>
            <a:ext cx="8355600" cy="3703200"/>
          </a:xfrm>
          <a:prstGeom prst="rect">
            <a:avLst/>
          </a:prstGeom>
          <a:noFill/>
          <a:ln>
            <a:noFill/>
          </a:ln>
        </p:spPr>
        <p:txBody>
          <a:bodyPr anchorCtr="0" anchor="t" bIns="274300" lIns="91425" spcFirstLastPara="1" rIns="91425" wrap="square" tIns="182875">
            <a:noAutofit/>
          </a:bodyPr>
          <a:lstStyle/>
          <a:p>
            <a:pPr indent="-323850" lvl="0" marL="457200" rtl="0" algn="l">
              <a:spcBef>
                <a:spcPts val="0"/>
              </a:spcBef>
              <a:spcAft>
                <a:spcPts val="0"/>
              </a:spcAft>
              <a:buSzPts val="1500"/>
              <a:buFont typeface="Calibri"/>
              <a:buChar char="●"/>
            </a:pPr>
            <a:r>
              <a:rPr b="1" lang="en" sz="1500">
                <a:solidFill>
                  <a:srgbClr val="274E13"/>
                </a:solidFill>
                <a:latin typeface="Calibri"/>
                <a:ea typeface="Calibri"/>
                <a:cs typeface="Calibri"/>
                <a:sym typeface="Calibri"/>
              </a:rPr>
              <a:t>Backlog</a:t>
            </a:r>
            <a:r>
              <a:rPr lang="en" sz="1500">
                <a:latin typeface="Calibri"/>
                <a:ea typeface="Calibri"/>
                <a:cs typeface="Calibri"/>
                <a:sym typeface="Calibri"/>
              </a:rPr>
              <a:t> - Prioritized features list, containing short descriptions of all functionality desired in the product.</a:t>
            </a:r>
            <a:endParaRPr sz="1500">
              <a:latin typeface="Calibri"/>
              <a:ea typeface="Calibri"/>
              <a:cs typeface="Calibri"/>
              <a:sym typeface="Calibri"/>
            </a:endParaRPr>
          </a:p>
          <a:p>
            <a:pPr indent="-323850" lvl="0" marL="457200" marR="0" rtl="0" algn="l">
              <a:spcBef>
                <a:spcPts val="0"/>
              </a:spcBef>
              <a:spcAft>
                <a:spcPts val="0"/>
              </a:spcAft>
              <a:buSzPts val="1500"/>
              <a:buFont typeface="Calibri"/>
              <a:buChar char="●"/>
            </a:pPr>
            <a:r>
              <a:rPr b="1" lang="en" sz="1500">
                <a:solidFill>
                  <a:srgbClr val="274E13"/>
                </a:solidFill>
                <a:latin typeface="Calibri"/>
                <a:ea typeface="Calibri"/>
                <a:cs typeface="Calibri"/>
                <a:sym typeface="Calibri"/>
              </a:rPr>
              <a:t>Product Review Meeting</a:t>
            </a:r>
            <a:r>
              <a:rPr lang="en" sz="1500">
                <a:solidFill>
                  <a:srgbClr val="274E13"/>
                </a:solidFill>
                <a:latin typeface="Calibri"/>
                <a:ea typeface="Calibri"/>
                <a:cs typeface="Calibri"/>
                <a:sym typeface="Calibri"/>
              </a:rPr>
              <a:t> </a:t>
            </a:r>
            <a:r>
              <a:rPr lang="en" sz="1500">
                <a:latin typeface="Calibri"/>
                <a:ea typeface="Calibri"/>
                <a:cs typeface="Calibri"/>
                <a:sym typeface="Calibri"/>
              </a:rPr>
              <a:t> - Held at the end of each sprint. The Scrum team shows what they accomplished during the sprint. Typically this takes the form of a demo of the new features.</a:t>
            </a:r>
            <a:endParaRPr sz="1500">
              <a:latin typeface="Calibri"/>
              <a:ea typeface="Calibri"/>
              <a:cs typeface="Calibri"/>
              <a:sym typeface="Calibri"/>
            </a:endParaRPr>
          </a:p>
          <a:p>
            <a:pPr indent="-323850" lvl="0" marL="457200" marR="0" rtl="0" algn="l">
              <a:spcBef>
                <a:spcPts val="0"/>
              </a:spcBef>
              <a:spcAft>
                <a:spcPts val="0"/>
              </a:spcAft>
              <a:buSzPts val="1500"/>
              <a:buFont typeface="Calibri"/>
              <a:buChar char="●"/>
            </a:pPr>
            <a:r>
              <a:rPr b="1" lang="en" sz="1500">
                <a:solidFill>
                  <a:srgbClr val="274E13"/>
                </a:solidFill>
                <a:latin typeface="Calibri"/>
                <a:ea typeface="Calibri"/>
                <a:cs typeface="Calibri"/>
                <a:sym typeface="Calibri"/>
              </a:rPr>
              <a:t>Sprint Backlog</a:t>
            </a:r>
            <a:r>
              <a:rPr lang="en" sz="1500">
                <a:solidFill>
                  <a:srgbClr val="274E13"/>
                </a:solidFill>
                <a:latin typeface="Calibri"/>
                <a:ea typeface="Calibri"/>
                <a:cs typeface="Calibri"/>
                <a:sym typeface="Calibri"/>
              </a:rPr>
              <a:t> </a:t>
            </a:r>
            <a:r>
              <a:rPr lang="en" sz="1500">
                <a:latin typeface="Calibri"/>
                <a:ea typeface="Calibri"/>
                <a:cs typeface="Calibri"/>
                <a:sym typeface="Calibri"/>
              </a:rPr>
              <a:t>- A</a:t>
            </a:r>
            <a:r>
              <a:rPr lang="en" sz="1500">
                <a:latin typeface="Calibri"/>
                <a:ea typeface="Calibri"/>
                <a:cs typeface="Calibri"/>
                <a:sym typeface="Calibri"/>
              </a:rPr>
              <a:t> list of tasks identified by the Scrum team to be completed during the Scrum sprint.</a:t>
            </a:r>
            <a:endParaRPr sz="1500">
              <a:latin typeface="Calibri"/>
              <a:ea typeface="Calibri"/>
              <a:cs typeface="Calibri"/>
              <a:sym typeface="Calibri"/>
            </a:endParaRPr>
          </a:p>
          <a:p>
            <a:pPr indent="-323850" lvl="0" marL="457200" marR="0" rtl="0" algn="l">
              <a:spcBef>
                <a:spcPts val="0"/>
              </a:spcBef>
              <a:spcAft>
                <a:spcPts val="0"/>
              </a:spcAft>
              <a:buClr>
                <a:srgbClr val="38761D"/>
              </a:buClr>
              <a:buSzPts val="1500"/>
              <a:buFont typeface="Calibri"/>
              <a:buChar char="●"/>
            </a:pPr>
            <a:r>
              <a:rPr b="1" lang="en" sz="1500">
                <a:solidFill>
                  <a:srgbClr val="38761D"/>
                </a:solidFill>
                <a:latin typeface="Calibri"/>
                <a:ea typeface="Calibri"/>
                <a:cs typeface="Calibri"/>
                <a:sym typeface="Calibri"/>
              </a:rPr>
              <a:t>User Stories</a:t>
            </a:r>
            <a:endParaRPr b="1" sz="1500">
              <a:solidFill>
                <a:srgbClr val="38761D"/>
              </a:solidFill>
              <a:latin typeface="Calibri"/>
              <a:ea typeface="Calibri"/>
              <a:cs typeface="Calibri"/>
              <a:sym typeface="Calibri"/>
            </a:endParaRPr>
          </a:p>
          <a:p>
            <a:pPr indent="-323850" lvl="0" marL="457200" marR="0" rtl="0" algn="l">
              <a:spcBef>
                <a:spcPts val="0"/>
              </a:spcBef>
              <a:spcAft>
                <a:spcPts val="0"/>
              </a:spcAft>
              <a:buSzPts val="1500"/>
              <a:buFont typeface="Calibri"/>
              <a:buChar char="●"/>
            </a:pPr>
            <a:r>
              <a:rPr b="1" lang="en" sz="1500">
                <a:solidFill>
                  <a:srgbClr val="274E13"/>
                </a:solidFill>
                <a:latin typeface="Calibri"/>
                <a:ea typeface="Calibri"/>
                <a:cs typeface="Calibri"/>
                <a:sym typeface="Calibri"/>
              </a:rPr>
              <a:t>Planning Meeting</a:t>
            </a:r>
            <a:r>
              <a:rPr lang="en" sz="1500">
                <a:latin typeface="Calibri"/>
                <a:ea typeface="Calibri"/>
                <a:cs typeface="Calibri"/>
                <a:sym typeface="Calibri"/>
              </a:rPr>
              <a:t> - Held at the beginning of every sprint to develop realistic Sprint backlog and define the highest priority tasks which need to be done during the length of each Sprint.</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b="1" lang="en" sz="1500">
                <a:solidFill>
                  <a:srgbClr val="274E13"/>
                </a:solidFill>
                <a:latin typeface="Calibri"/>
                <a:ea typeface="Calibri"/>
                <a:cs typeface="Calibri"/>
                <a:sym typeface="Calibri"/>
              </a:rPr>
              <a:t>Daily Stand Up (Scrum)</a:t>
            </a:r>
            <a:r>
              <a:rPr lang="en" sz="1500">
                <a:latin typeface="Calibri"/>
                <a:ea typeface="Calibri"/>
                <a:cs typeface="Calibri"/>
                <a:sym typeface="Calibri"/>
              </a:rPr>
              <a:t> - Short 15 minutes meetings which occur on daily basis. Typically held at the same time and same place every day and no longer than 15 minutes. Discussion to stay light, relevant, and quick.</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b="1" lang="en" sz="1500">
                <a:solidFill>
                  <a:srgbClr val="274E13"/>
                </a:solidFill>
                <a:latin typeface="Calibri"/>
                <a:ea typeface="Calibri"/>
                <a:cs typeface="Calibri"/>
                <a:sym typeface="Calibri"/>
              </a:rPr>
              <a:t>Deployment</a:t>
            </a:r>
            <a:r>
              <a:rPr lang="en" sz="1500">
                <a:solidFill>
                  <a:srgbClr val="274E13"/>
                </a:solidFill>
                <a:latin typeface="Calibri"/>
                <a:ea typeface="Calibri"/>
                <a:cs typeface="Calibri"/>
                <a:sym typeface="Calibri"/>
              </a:rPr>
              <a:t> </a:t>
            </a:r>
            <a:r>
              <a:rPr lang="en" sz="1500">
                <a:latin typeface="Calibri"/>
                <a:ea typeface="Calibri"/>
                <a:cs typeface="Calibri"/>
                <a:sym typeface="Calibri"/>
              </a:rPr>
              <a:t>- </a:t>
            </a:r>
            <a:r>
              <a:rPr lang="en" sz="1500">
                <a:latin typeface="Calibri"/>
                <a:ea typeface="Calibri"/>
                <a:cs typeface="Calibri"/>
                <a:sym typeface="Calibri"/>
              </a:rPr>
              <a:t>Usually</a:t>
            </a:r>
            <a:r>
              <a:rPr lang="en" sz="1500">
                <a:latin typeface="Calibri"/>
                <a:ea typeface="Calibri"/>
                <a:cs typeface="Calibri"/>
                <a:sym typeface="Calibri"/>
              </a:rPr>
              <a:t> it is the </a:t>
            </a:r>
            <a:r>
              <a:rPr lang="en" sz="1500">
                <a:latin typeface="Calibri"/>
                <a:ea typeface="Calibri"/>
                <a:cs typeface="Calibri"/>
                <a:sym typeface="Calibri"/>
              </a:rPr>
              <a:t>release</a:t>
            </a:r>
            <a:r>
              <a:rPr lang="en" sz="1500">
                <a:latin typeface="Calibri"/>
                <a:ea typeface="Calibri"/>
                <a:cs typeface="Calibri"/>
                <a:sym typeface="Calibri"/>
              </a:rPr>
              <a:t> of the product. It can be the </a:t>
            </a:r>
            <a:r>
              <a:rPr b="1" lang="en" sz="1500">
                <a:latin typeface="Calibri"/>
                <a:ea typeface="Calibri"/>
                <a:cs typeface="Calibri"/>
                <a:sym typeface="Calibri"/>
              </a:rPr>
              <a:t>final</a:t>
            </a:r>
            <a:r>
              <a:rPr lang="en" sz="1500">
                <a:latin typeface="Calibri"/>
                <a:ea typeface="Calibri"/>
                <a:cs typeface="Calibri"/>
                <a:sym typeface="Calibri"/>
              </a:rPr>
              <a:t> product or the Minimum </a:t>
            </a:r>
            <a:r>
              <a:rPr lang="en" sz="1500">
                <a:latin typeface="Calibri"/>
                <a:ea typeface="Calibri"/>
                <a:cs typeface="Calibri"/>
                <a:sym typeface="Calibri"/>
              </a:rPr>
              <a:t>Viable</a:t>
            </a:r>
            <a:r>
              <a:rPr lang="en" sz="1500">
                <a:latin typeface="Calibri"/>
                <a:ea typeface="Calibri"/>
                <a:cs typeface="Calibri"/>
                <a:sym typeface="Calibri"/>
              </a:rPr>
              <a:t> </a:t>
            </a:r>
            <a:r>
              <a:rPr lang="en" sz="1500">
                <a:latin typeface="Calibri"/>
                <a:ea typeface="Calibri"/>
                <a:cs typeface="Calibri"/>
                <a:sym typeface="Calibri"/>
              </a:rPr>
              <a:t>Product (at the end of a Sprint)</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9" name="Shape 259"/>
        <p:cNvGrpSpPr/>
        <p:nvPr/>
      </p:nvGrpSpPr>
      <p:grpSpPr>
        <a:xfrm>
          <a:off x="0" y="0"/>
          <a:ext cx="0" cy="0"/>
          <a:chOff x="0" y="0"/>
          <a:chExt cx="0" cy="0"/>
        </a:xfrm>
      </p:grpSpPr>
      <p:pic>
        <p:nvPicPr>
          <p:cNvPr id="260" name="Google Shape;260;p40"/>
          <p:cNvPicPr preferRelativeResize="0"/>
          <p:nvPr/>
        </p:nvPicPr>
        <p:blipFill>
          <a:blip r:embed="rId3">
            <a:alphaModFix/>
          </a:blip>
          <a:stretch>
            <a:fillRect/>
          </a:stretch>
        </p:blipFill>
        <p:spPr>
          <a:xfrm>
            <a:off x="0" y="-40825"/>
            <a:ext cx="9144001" cy="5184324"/>
          </a:xfrm>
          <a:prstGeom prst="rect">
            <a:avLst/>
          </a:prstGeom>
          <a:noFill/>
          <a:ln>
            <a:noFill/>
          </a:ln>
        </p:spPr>
      </p:pic>
      <p:sp>
        <p:nvSpPr>
          <p:cNvPr id="261" name="Google Shape;261;p40"/>
          <p:cNvSpPr txBox="1"/>
          <p:nvPr/>
        </p:nvSpPr>
        <p:spPr>
          <a:xfrm>
            <a:off x="0" y="-28125"/>
            <a:ext cx="9144000" cy="656100"/>
          </a:xfrm>
          <a:prstGeom prst="rect">
            <a:avLst/>
          </a:prstGeom>
          <a:noFill/>
          <a:ln>
            <a:noFill/>
          </a:ln>
        </p:spPr>
        <p:txBody>
          <a:bodyPr anchorCtr="0" anchor="t" bIns="91425" lIns="91425" spcFirstLastPara="1" rIns="91425" wrap="square" tIns="91425">
            <a:noAutofit/>
          </a:bodyPr>
          <a:lstStyle/>
          <a:p>
            <a:pPr indent="0" lvl="0" marL="0" rtl="0" algn="ctr">
              <a:lnSpc>
                <a:spcPct val="110000"/>
              </a:lnSpc>
              <a:spcBef>
                <a:spcPts val="1500"/>
              </a:spcBef>
              <a:spcAft>
                <a:spcPts val="0"/>
              </a:spcAft>
              <a:buNone/>
            </a:pPr>
            <a:r>
              <a:rPr b="1" lang="en" sz="2500">
                <a:solidFill>
                  <a:srgbClr val="CC0000"/>
                </a:solidFill>
                <a:latin typeface="Calibri"/>
                <a:ea typeface="Calibri"/>
                <a:cs typeface="Calibri"/>
                <a:sym typeface="Calibri"/>
              </a:rPr>
              <a:t>Key Scrum Meetings</a:t>
            </a:r>
            <a:endParaRPr b="1" sz="2500">
              <a:solidFill>
                <a:srgbClr val="CC0000"/>
              </a:solidFill>
              <a:latin typeface="Calibri"/>
              <a:ea typeface="Calibri"/>
              <a:cs typeface="Calibri"/>
              <a:sym typeface="Calibri"/>
            </a:endParaRPr>
          </a:p>
          <a:p>
            <a:pPr indent="0" lvl="0" marL="0" rtl="0" algn="ctr">
              <a:spcBef>
                <a:spcPts val="1500"/>
              </a:spcBef>
              <a:spcAft>
                <a:spcPts val="0"/>
              </a:spcAft>
              <a:buNone/>
            </a:pPr>
            <a:r>
              <a:t/>
            </a:r>
            <a:endParaRPr b="1" sz="2500">
              <a:solidFill>
                <a:srgbClr val="CC0000"/>
              </a:solidFill>
              <a:latin typeface="Calibri"/>
              <a:ea typeface="Calibri"/>
              <a:cs typeface="Calibri"/>
              <a:sym typeface="Calibri"/>
            </a:endParaRPr>
          </a:p>
        </p:txBody>
      </p:sp>
      <p:sp>
        <p:nvSpPr>
          <p:cNvPr id="262" name="Google Shape;262;p40"/>
          <p:cNvSpPr txBox="1"/>
          <p:nvPr/>
        </p:nvSpPr>
        <p:spPr>
          <a:xfrm>
            <a:off x="622600" y="571400"/>
            <a:ext cx="7973400" cy="35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274E13"/>
                </a:solidFill>
                <a:latin typeface="Calibri"/>
                <a:ea typeface="Calibri"/>
                <a:cs typeface="Calibri"/>
                <a:sym typeface="Calibri"/>
              </a:rPr>
              <a:t>Daily Scrum</a:t>
            </a:r>
            <a:endParaRPr b="1" sz="1500">
              <a:solidFill>
                <a:srgbClr val="274E13"/>
              </a:solidFill>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a:latin typeface="Calibri"/>
                <a:ea typeface="Calibri"/>
                <a:cs typeface="Calibri"/>
                <a:sym typeface="Calibri"/>
              </a:rPr>
              <a:t>The daily Scrum, also called the standup, or daily standup is a short daily meeting designed to let the team plan out its work for the day and identify any obstacles that could impact that work.</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a:latin typeface="Calibri"/>
                <a:ea typeface="Calibri"/>
                <a:cs typeface="Calibri"/>
                <a:sym typeface="Calibri"/>
              </a:rPr>
              <a:t>Most teams hold these meetings in the morning and limit them to 10 or 15 minutes. They are sometimes called standups because many teams hold them standing up to keep them short and focused.</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0" lvl="0" marL="0" rtl="0" algn="l">
              <a:spcBef>
                <a:spcPts val="0"/>
              </a:spcBef>
              <a:spcAft>
                <a:spcPts val="0"/>
              </a:spcAft>
              <a:buNone/>
            </a:pPr>
            <a:r>
              <a:rPr b="1" lang="en" sz="1500">
                <a:solidFill>
                  <a:srgbClr val="274E13"/>
                </a:solidFill>
                <a:latin typeface="Calibri"/>
                <a:ea typeface="Calibri"/>
                <a:cs typeface="Calibri"/>
                <a:sym typeface="Calibri"/>
              </a:rPr>
              <a:t>Sprint Planning</a:t>
            </a:r>
            <a:endParaRPr b="1" sz="1500">
              <a:solidFill>
                <a:srgbClr val="274E13"/>
              </a:solidFill>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a:latin typeface="Calibri"/>
                <a:ea typeface="Calibri"/>
                <a:cs typeface="Calibri"/>
                <a:sym typeface="Calibri"/>
              </a:rPr>
              <a:t>It is a team meeting held before the next agile sprint. During sprint planning, the team reviews its backlog and decides what items to prioritize for the next sprint.</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0" lvl="0" marL="0" rtl="0" algn="l">
              <a:spcBef>
                <a:spcPts val="0"/>
              </a:spcBef>
              <a:spcAft>
                <a:spcPts val="0"/>
              </a:spcAft>
              <a:buNone/>
            </a:pPr>
            <a:r>
              <a:rPr b="1" lang="en" sz="1500">
                <a:solidFill>
                  <a:srgbClr val="274E13"/>
                </a:solidFill>
                <a:latin typeface="Calibri"/>
                <a:ea typeface="Calibri"/>
                <a:cs typeface="Calibri"/>
                <a:sym typeface="Calibri"/>
              </a:rPr>
              <a:t>Sprint Retrospective</a:t>
            </a:r>
            <a:endParaRPr b="1" sz="1500">
              <a:solidFill>
                <a:srgbClr val="274E13"/>
              </a:solidFill>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a:latin typeface="Calibri"/>
                <a:ea typeface="Calibri"/>
                <a:cs typeface="Calibri"/>
                <a:sym typeface="Calibri"/>
              </a:rPr>
              <a:t>It is a post-sprint discussion. The Scrum team reviews what happened during the sprint to determine what worked, what didn’t work, and how they can improve the process during the next sprint.</a:t>
            </a:r>
            <a:endParaRPr sz="15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41"/>
          <p:cNvPicPr preferRelativeResize="0"/>
          <p:nvPr/>
        </p:nvPicPr>
        <p:blipFill>
          <a:blip r:embed="rId3">
            <a:alphaModFix/>
          </a:blip>
          <a:stretch>
            <a:fillRect/>
          </a:stretch>
        </p:blipFill>
        <p:spPr>
          <a:xfrm>
            <a:off x="0" y="-40825"/>
            <a:ext cx="9144001" cy="5184324"/>
          </a:xfrm>
          <a:prstGeom prst="rect">
            <a:avLst/>
          </a:prstGeom>
          <a:noFill/>
          <a:ln>
            <a:noFill/>
          </a:ln>
        </p:spPr>
      </p:pic>
      <p:pic>
        <p:nvPicPr>
          <p:cNvPr descr="Image result for daily standup meeting" id="268" name="Google Shape;268;p41"/>
          <p:cNvPicPr preferRelativeResize="0"/>
          <p:nvPr/>
        </p:nvPicPr>
        <p:blipFill rotWithShape="1">
          <a:blip r:embed="rId4">
            <a:alphaModFix/>
          </a:blip>
          <a:srcRect b="0" l="0" r="0" t="0"/>
          <a:stretch/>
        </p:blipFill>
        <p:spPr>
          <a:xfrm>
            <a:off x="1" y="0"/>
            <a:ext cx="9144000" cy="5143501"/>
          </a:xfrm>
          <a:prstGeom prst="rect">
            <a:avLst/>
          </a:prstGeom>
          <a:noFill/>
          <a:ln>
            <a:noFill/>
          </a:ln>
        </p:spPr>
      </p:pic>
      <p:sp>
        <p:nvSpPr>
          <p:cNvPr id="269" name="Google Shape;269;p41"/>
          <p:cNvSpPr txBox="1"/>
          <p:nvPr>
            <p:ph type="title"/>
          </p:nvPr>
        </p:nvSpPr>
        <p:spPr>
          <a:xfrm>
            <a:off x="0" y="-19500"/>
            <a:ext cx="3257400" cy="898200"/>
          </a:xfrm>
          <a:prstGeom prst="rect">
            <a:avLst/>
          </a:prstGeom>
          <a:solidFill>
            <a:srgbClr val="CCCCCC"/>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FFFF00"/>
              </a:buClr>
              <a:buSzPts val="3300"/>
              <a:buFont typeface="Calibri"/>
              <a:buNone/>
            </a:pPr>
            <a:r>
              <a:rPr b="1" i="0" lang="en" sz="2500" u="none" cap="none" strike="noStrike">
                <a:solidFill>
                  <a:srgbClr val="CC0000"/>
                </a:solidFill>
                <a:latin typeface="Calibri"/>
                <a:ea typeface="Calibri"/>
                <a:cs typeface="Calibri"/>
                <a:sym typeface="Calibri"/>
              </a:rPr>
              <a:t>Daily Scrum</a:t>
            </a:r>
            <a:endParaRPr sz="2500">
              <a:solidFill>
                <a:srgbClr val="CC0000"/>
              </a:solidFill>
            </a:endParaRPr>
          </a:p>
        </p:txBody>
      </p:sp>
      <p:sp>
        <p:nvSpPr>
          <p:cNvPr id="270" name="Google Shape;270;p41"/>
          <p:cNvSpPr txBox="1"/>
          <p:nvPr>
            <p:ph idx="1" type="body"/>
          </p:nvPr>
        </p:nvSpPr>
        <p:spPr>
          <a:xfrm>
            <a:off x="0" y="878700"/>
            <a:ext cx="3257400" cy="4264800"/>
          </a:xfrm>
          <a:prstGeom prst="rect">
            <a:avLst/>
          </a:prstGeom>
          <a:solidFill>
            <a:srgbClr val="CCCCCC"/>
          </a:solidFill>
          <a:ln>
            <a:noFill/>
          </a:ln>
        </p:spPr>
        <p:txBody>
          <a:bodyPr anchorCtr="0" anchor="t" bIns="34275" lIns="68575" spcFirstLastPara="1" rIns="68575" wrap="square" tIns="34275">
            <a:noAutofit/>
          </a:bodyPr>
          <a:lstStyle/>
          <a:p>
            <a:pPr indent="-133350" lvl="0" marL="177800" marR="0" rtl="0" algn="l">
              <a:lnSpc>
                <a:spcPct val="90000"/>
              </a:lnSpc>
              <a:spcBef>
                <a:spcPts val="0"/>
              </a:spcBef>
              <a:spcAft>
                <a:spcPts val="0"/>
              </a:spcAft>
              <a:buClr>
                <a:srgbClr val="000000"/>
              </a:buClr>
              <a:buSzPts val="1500"/>
              <a:buFont typeface="Arial"/>
              <a:buChar char="•"/>
            </a:pPr>
            <a:r>
              <a:rPr b="0" i="0" lang="en" sz="1500" u="none" cap="none" strike="noStrike">
                <a:solidFill>
                  <a:srgbClr val="000000"/>
                </a:solidFill>
                <a:latin typeface="Calibri"/>
                <a:ea typeface="Calibri"/>
                <a:cs typeface="Calibri"/>
                <a:sym typeface="Calibri"/>
              </a:rPr>
              <a:t>aka Daily Stand-up</a:t>
            </a:r>
            <a:endParaRPr sz="1500">
              <a:solidFill>
                <a:srgbClr val="000000"/>
              </a:solidFill>
            </a:endParaRPr>
          </a:p>
          <a:p>
            <a:pPr indent="-133350" lvl="0" marL="177800" marR="0" rtl="0" algn="l">
              <a:lnSpc>
                <a:spcPct val="90000"/>
              </a:lnSpc>
              <a:spcBef>
                <a:spcPts val="800"/>
              </a:spcBef>
              <a:spcAft>
                <a:spcPts val="0"/>
              </a:spcAft>
              <a:buClr>
                <a:srgbClr val="000000"/>
              </a:buClr>
              <a:buSzPts val="1500"/>
              <a:buFont typeface="Arial"/>
              <a:buChar char="•"/>
            </a:pPr>
            <a:r>
              <a:rPr b="0" i="0" lang="en" sz="1500" u="none" cap="none" strike="noStrike">
                <a:solidFill>
                  <a:srgbClr val="000000"/>
                </a:solidFill>
                <a:latin typeface="Calibri"/>
                <a:ea typeface="Calibri"/>
                <a:cs typeface="Calibri"/>
                <a:sym typeface="Calibri"/>
              </a:rPr>
              <a:t>Agile Teams of 6 to 8 people</a:t>
            </a:r>
            <a:endParaRPr sz="1500">
              <a:solidFill>
                <a:srgbClr val="000000"/>
              </a:solidFill>
            </a:endParaRPr>
          </a:p>
          <a:p>
            <a:pPr indent="-133350" lvl="0" marL="177800" marR="0" rtl="0" algn="l">
              <a:lnSpc>
                <a:spcPct val="90000"/>
              </a:lnSpc>
              <a:spcBef>
                <a:spcPts val="800"/>
              </a:spcBef>
              <a:spcAft>
                <a:spcPts val="0"/>
              </a:spcAft>
              <a:buClr>
                <a:srgbClr val="000000"/>
              </a:buClr>
              <a:buSzPts val="1500"/>
              <a:buFont typeface="Arial"/>
              <a:buChar char="•"/>
            </a:pPr>
            <a:r>
              <a:rPr b="0" i="0" lang="en" sz="1500" u="none" cap="none" strike="noStrike">
                <a:solidFill>
                  <a:srgbClr val="000000"/>
                </a:solidFill>
                <a:latin typeface="Calibri"/>
                <a:ea typeface="Calibri"/>
                <a:cs typeface="Calibri"/>
                <a:sym typeface="Calibri"/>
              </a:rPr>
              <a:t>10 minutes first thing in the morning</a:t>
            </a:r>
            <a:endParaRPr sz="1500">
              <a:solidFill>
                <a:srgbClr val="000000"/>
              </a:solidFill>
            </a:endParaRPr>
          </a:p>
          <a:p>
            <a:pPr indent="-133350" lvl="0" marL="177800" marR="0" rtl="0" algn="l">
              <a:lnSpc>
                <a:spcPct val="90000"/>
              </a:lnSpc>
              <a:spcBef>
                <a:spcPts val="800"/>
              </a:spcBef>
              <a:spcAft>
                <a:spcPts val="0"/>
              </a:spcAft>
              <a:buClr>
                <a:srgbClr val="000000"/>
              </a:buClr>
              <a:buSzPts val="1500"/>
              <a:buFont typeface="Arial"/>
              <a:buChar char="•"/>
            </a:pPr>
            <a:r>
              <a:rPr b="0" i="0" lang="en" sz="1500" u="none" cap="none" strike="noStrike">
                <a:solidFill>
                  <a:srgbClr val="000000"/>
                </a:solidFill>
                <a:latin typeface="Calibri"/>
                <a:ea typeface="Calibri"/>
                <a:cs typeface="Calibri"/>
                <a:sym typeface="Calibri"/>
              </a:rPr>
              <a:t>Three questions </a:t>
            </a:r>
            <a:r>
              <a:rPr lang="en" sz="1500">
                <a:solidFill>
                  <a:srgbClr val="000000"/>
                </a:solidFill>
              </a:rPr>
              <a:t>participants </a:t>
            </a:r>
            <a:r>
              <a:rPr b="0" i="0" lang="en" sz="1500" u="none" cap="none" strike="noStrike">
                <a:solidFill>
                  <a:srgbClr val="000000"/>
                </a:solidFill>
                <a:latin typeface="Calibri"/>
                <a:ea typeface="Calibri"/>
                <a:cs typeface="Calibri"/>
                <a:sym typeface="Calibri"/>
              </a:rPr>
              <a:t>should ask each other during a daily stand-up:</a:t>
            </a:r>
            <a:endParaRPr b="0" i="0" sz="1500" u="none" cap="none" strike="noStrike">
              <a:solidFill>
                <a:srgbClr val="000000"/>
              </a:solidFill>
              <a:latin typeface="Calibri"/>
              <a:ea typeface="Calibri"/>
              <a:cs typeface="Calibri"/>
              <a:sym typeface="Calibri"/>
            </a:endParaRPr>
          </a:p>
          <a:p>
            <a:pPr indent="0" lvl="0" marL="0" marR="0" rtl="0" algn="l">
              <a:lnSpc>
                <a:spcPct val="90000"/>
              </a:lnSpc>
              <a:spcBef>
                <a:spcPts val="800"/>
              </a:spcBef>
              <a:spcAft>
                <a:spcPts val="0"/>
              </a:spcAft>
              <a:buNone/>
            </a:pPr>
            <a:r>
              <a:t/>
            </a:r>
            <a:endParaRPr sz="1500">
              <a:solidFill>
                <a:srgbClr val="000000"/>
              </a:solidFill>
            </a:endParaRPr>
          </a:p>
          <a:p>
            <a:pPr indent="-323850" lvl="0" marL="914400" marR="0" rtl="0" algn="l">
              <a:lnSpc>
                <a:spcPct val="90000"/>
              </a:lnSpc>
              <a:spcBef>
                <a:spcPts val="400"/>
              </a:spcBef>
              <a:spcAft>
                <a:spcPts val="0"/>
              </a:spcAft>
              <a:buClr>
                <a:srgbClr val="000000"/>
              </a:buClr>
              <a:buSzPts val="1500"/>
              <a:buFont typeface="Calibri"/>
              <a:buAutoNum type="arabicPeriod"/>
            </a:pPr>
            <a:r>
              <a:rPr b="0" i="0" lang="en" sz="1500" u="none" cap="none" strike="noStrike">
                <a:solidFill>
                  <a:srgbClr val="000000"/>
                </a:solidFill>
                <a:latin typeface="Calibri"/>
                <a:ea typeface="Calibri"/>
                <a:cs typeface="Calibri"/>
                <a:sym typeface="Calibri"/>
              </a:rPr>
              <a:t>What did I accomplish yesterday?</a:t>
            </a:r>
            <a:endParaRPr sz="1500">
              <a:solidFill>
                <a:srgbClr val="000000"/>
              </a:solidFill>
            </a:endParaRPr>
          </a:p>
          <a:p>
            <a:pPr indent="-323850" lvl="0" marL="914400" marR="0" rtl="0" algn="l">
              <a:lnSpc>
                <a:spcPct val="90000"/>
              </a:lnSpc>
              <a:spcBef>
                <a:spcPts val="0"/>
              </a:spcBef>
              <a:spcAft>
                <a:spcPts val="0"/>
              </a:spcAft>
              <a:buClr>
                <a:srgbClr val="000000"/>
              </a:buClr>
              <a:buSzPts val="1500"/>
              <a:buAutoNum type="arabicPeriod"/>
            </a:pPr>
            <a:r>
              <a:rPr b="0" i="0" lang="en" sz="1500" u="none" cap="none" strike="noStrike">
                <a:solidFill>
                  <a:srgbClr val="000000"/>
                </a:solidFill>
                <a:latin typeface="Calibri"/>
                <a:ea typeface="Calibri"/>
                <a:cs typeface="Calibri"/>
                <a:sym typeface="Calibri"/>
              </a:rPr>
              <a:t>What will </a:t>
            </a:r>
            <a:r>
              <a:rPr lang="en" sz="1500">
                <a:solidFill>
                  <a:srgbClr val="000000"/>
                </a:solidFill>
              </a:rPr>
              <a:t>I</a:t>
            </a:r>
            <a:r>
              <a:rPr b="0" i="0" lang="en" sz="1500" u="none" cap="none" strike="noStrike">
                <a:solidFill>
                  <a:srgbClr val="000000"/>
                </a:solidFill>
                <a:latin typeface="Calibri"/>
                <a:ea typeface="Calibri"/>
                <a:cs typeface="Calibri"/>
                <a:sym typeface="Calibri"/>
              </a:rPr>
              <a:t> accomplish today?</a:t>
            </a:r>
            <a:endParaRPr sz="1500">
              <a:solidFill>
                <a:srgbClr val="000000"/>
              </a:solidFill>
            </a:endParaRPr>
          </a:p>
          <a:p>
            <a:pPr indent="-323850" lvl="0" marL="914400" marR="0" rtl="0" algn="l">
              <a:lnSpc>
                <a:spcPct val="90000"/>
              </a:lnSpc>
              <a:spcBef>
                <a:spcPts val="0"/>
              </a:spcBef>
              <a:spcAft>
                <a:spcPts val="0"/>
              </a:spcAft>
              <a:buClr>
                <a:srgbClr val="000000"/>
              </a:buClr>
              <a:buSzPts val="1500"/>
              <a:buFont typeface="Calibri"/>
              <a:buAutoNum type="arabicPeriod"/>
            </a:pPr>
            <a:r>
              <a:rPr b="0" i="0" lang="en" sz="1500" u="none" cap="none" strike="noStrike">
                <a:solidFill>
                  <a:srgbClr val="000000"/>
                </a:solidFill>
                <a:latin typeface="Calibri"/>
                <a:ea typeface="Calibri"/>
                <a:cs typeface="Calibri"/>
                <a:sym typeface="Calibri"/>
              </a:rPr>
              <a:t>What obstacles are impeding my progress?</a:t>
            </a:r>
            <a:endParaRPr sz="1500">
              <a:solidFill>
                <a:srgbClr val="000000"/>
              </a:solidFill>
            </a:endParaRPr>
          </a:p>
        </p:txBody>
      </p:sp>
      <p:sp>
        <p:nvSpPr>
          <p:cNvPr id="271" name="Google Shape;271;p41"/>
          <p:cNvSpPr txBox="1"/>
          <p:nvPr>
            <p:ph idx="12" type="sldNum"/>
          </p:nvPr>
        </p:nvSpPr>
        <p:spPr>
          <a:xfrm>
            <a:off x="3543300" y="4767272"/>
            <a:ext cx="20574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solidFill>
                  <a:srgbClr val="FFFFFF"/>
                </a:solidFill>
              </a:rPr>
              <a:t>‹#›</a:t>
            </a:fld>
            <a:endParaRPr>
              <a:solidFill>
                <a:srgbClr val="FFFFFF"/>
              </a:solidFill>
            </a:endParaRPr>
          </a:p>
        </p:txBody>
      </p:sp>
      <p:pic>
        <p:nvPicPr>
          <p:cNvPr id="272" name="Google Shape;272;p41"/>
          <p:cNvPicPr preferRelativeResize="0"/>
          <p:nvPr/>
        </p:nvPicPr>
        <p:blipFill>
          <a:blip r:embed="rId5">
            <a:alphaModFix/>
          </a:blip>
          <a:stretch>
            <a:fillRect/>
          </a:stretch>
        </p:blipFill>
        <p:spPr>
          <a:xfrm>
            <a:off x="0" y="4725972"/>
            <a:ext cx="9143999" cy="41595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0" st="0"/>
                                            </p:txEl>
                                          </p:spTgt>
                                        </p:tgtEl>
                                        <p:attrNameLst>
                                          <p:attrName>style.visibility</p:attrName>
                                        </p:attrNameLst>
                                      </p:cBhvr>
                                      <p:to>
                                        <p:strVal val="visible"/>
                                      </p:to>
                                    </p:set>
                                    <p:animEffect filter="fade" transition="in">
                                      <p:cBhvr>
                                        <p:cTn dur="1000"/>
                                        <p:tgtEl>
                                          <p:spTgt spid="2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1" st="1"/>
                                            </p:txEl>
                                          </p:spTgt>
                                        </p:tgtEl>
                                        <p:attrNameLst>
                                          <p:attrName>style.visibility</p:attrName>
                                        </p:attrNameLst>
                                      </p:cBhvr>
                                      <p:to>
                                        <p:strVal val="visible"/>
                                      </p:to>
                                    </p:set>
                                    <p:animEffect filter="fade" transition="in">
                                      <p:cBhvr>
                                        <p:cTn dur="1000"/>
                                        <p:tgtEl>
                                          <p:spTgt spid="2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2" st="2"/>
                                            </p:txEl>
                                          </p:spTgt>
                                        </p:tgtEl>
                                        <p:attrNameLst>
                                          <p:attrName>style.visibility</p:attrName>
                                        </p:attrNameLst>
                                      </p:cBhvr>
                                      <p:to>
                                        <p:strVal val="visible"/>
                                      </p:to>
                                    </p:set>
                                    <p:animEffect filter="fade" transition="in">
                                      <p:cBhvr>
                                        <p:cTn dur="1000"/>
                                        <p:tgtEl>
                                          <p:spTgt spid="2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3" st="3"/>
                                            </p:txEl>
                                          </p:spTgt>
                                        </p:tgtEl>
                                        <p:attrNameLst>
                                          <p:attrName>style.visibility</p:attrName>
                                        </p:attrNameLst>
                                      </p:cBhvr>
                                      <p:to>
                                        <p:strVal val="visible"/>
                                      </p:to>
                                    </p:set>
                                    <p:animEffect filter="fade" transition="in">
                                      <p:cBhvr>
                                        <p:cTn dur="1000"/>
                                        <p:tgtEl>
                                          <p:spTgt spid="2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4" st="4"/>
                                            </p:txEl>
                                          </p:spTgt>
                                        </p:tgtEl>
                                        <p:attrNameLst>
                                          <p:attrName>style.visibility</p:attrName>
                                        </p:attrNameLst>
                                      </p:cBhvr>
                                      <p:to>
                                        <p:strVal val="visible"/>
                                      </p:to>
                                    </p:set>
                                    <p:animEffect filter="fade" transition="in">
                                      <p:cBhvr>
                                        <p:cTn dur="1000"/>
                                        <p:tgtEl>
                                          <p:spTgt spid="27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5" st="5"/>
                                            </p:txEl>
                                          </p:spTgt>
                                        </p:tgtEl>
                                        <p:attrNameLst>
                                          <p:attrName>style.visibility</p:attrName>
                                        </p:attrNameLst>
                                      </p:cBhvr>
                                      <p:to>
                                        <p:strVal val="visible"/>
                                      </p:to>
                                    </p:set>
                                    <p:animEffect filter="fade" transition="in">
                                      <p:cBhvr>
                                        <p:cTn dur="1000"/>
                                        <p:tgtEl>
                                          <p:spTgt spid="27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6" st="6"/>
                                            </p:txEl>
                                          </p:spTgt>
                                        </p:tgtEl>
                                        <p:attrNameLst>
                                          <p:attrName>style.visibility</p:attrName>
                                        </p:attrNameLst>
                                      </p:cBhvr>
                                      <p:to>
                                        <p:strVal val="visible"/>
                                      </p:to>
                                    </p:set>
                                    <p:animEffect filter="fade" transition="in">
                                      <p:cBhvr>
                                        <p:cTn dur="1000"/>
                                        <p:tgtEl>
                                          <p:spTgt spid="27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7" st="7"/>
                                            </p:txEl>
                                          </p:spTgt>
                                        </p:tgtEl>
                                        <p:attrNameLst>
                                          <p:attrName>style.visibility</p:attrName>
                                        </p:attrNameLst>
                                      </p:cBhvr>
                                      <p:to>
                                        <p:strVal val="visible"/>
                                      </p:to>
                                    </p:set>
                                    <p:animEffect filter="fade" transition="in">
                                      <p:cBhvr>
                                        <p:cTn dur="1000"/>
                                        <p:tgtEl>
                                          <p:spTgt spid="270">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94B"/>
        </a:solidFill>
      </p:bgPr>
    </p:bg>
    <p:spTree>
      <p:nvGrpSpPr>
        <p:cNvPr id="277" name="Shape 277"/>
        <p:cNvGrpSpPr/>
        <p:nvPr/>
      </p:nvGrpSpPr>
      <p:grpSpPr>
        <a:xfrm>
          <a:off x="0" y="0"/>
          <a:ext cx="0" cy="0"/>
          <a:chOff x="0" y="0"/>
          <a:chExt cx="0" cy="0"/>
        </a:xfrm>
      </p:grpSpPr>
      <p:pic>
        <p:nvPicPr>
          <p:cNvPr id="278" name="Google Shape;278;p42"/>
          <p:cNvPicPr preferRelativeResize="0"/>
          <p:nvPr/>
        </p:nvPicPr>
        <p:blipFill>
          <a:blip r:embed="rId3">
            <a:alphaModFix/>
          </a:blip>
          <a:stretch>
            <a:fillRect/>
          </a:stretch>
        </p:blipFill>
        <p:spPr>
          <a:xfrm>
            <a:off x="0" y="-40825"/>
            <a:ext cx="9144001" cy="5184324"/>
          </a:xfrm>
          <a:prstGeom prst="rect">
            <a:avLst/>
          </a:prstGeom>
          <a:noFill/>
          <a:ln>
            <a:noFill/>
          </a:ln>
        </p:spPr>
      </p:pic>
      <p:sp>
        <p:nvSpPr>
          <p:cNvPr id="279" name="Google Shape;279;p42"/>
          <p:cNvSpPr txBox="1"/>
          <p:nvPr>
            <p:ph type="title"/>
          </p:nvPr>
        </p:nvSpPr>
        <p:spPr>
          <a:xfrm>
            <a:off x="0" y="-13675"/>
            <a:ext cx="9144000" cy="5772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lt1"/>
              </a:buClr>
              <a:buSzPts val="3300"/>
              <a:buFont typeface="Calibri"/>
              <a:buNone/>
            </a:pPr>
            <a:r>
              <a:rPr b="1" lang="en" sz="2500">
                <a:solidFill>
                  <a:srgbClr val="CC0000"/>
                </a:solidFill>
              </a:rPr>
              <a:t>Learning Activity #1: What is a workplace impediment?</a:t>
            </a:r>
            <a:endParaRPr sz="2500">
              <a:solidFill>
                <a:srgbClr val="CC0000"/>
              </a:solidFill>
            </a:endParaRPr>
          </a:p>
        </p:txBody>
      </p:sp>
      <p:sp>
        <p:nvSpPr>
          <p:cNvPr id="280" name="Google Shape;280;p42"/>
          <p:cNvSpPr txBox="1"/>
          <p:nvPr>
            <p:ph idx="12" type="sldNum"/>
          </p:nvPr>
        </p:nvSpPr>
        <p:spPr>
          <a:xfrm>
            <a:off x="3543300" y="4767272"/>
            <a:ext cx="20574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solidFill>
                  <a:srgbClr val="FFFFFF"/>
                </a:solidFill>
              </a:rPr>
              <a:t>‹#›</a:t>
            </a:fld>
            <a:endParaRPr>
              <a:solidFill>
                <a:srgbClr val="FFFFFF"/>
              </a:solidFill>
            </a:endParaRPr>
          </a:p>
        </p:txBody>
      </p:sp>
      <p:graphicFrame>
        <p:nvGraphicFramePr>
          <p:cNvPr id="281" name="Google Shape;281;p42"/>
          <p:cNvGraphicFramePr/>
          <p:nvPr/>
        </p:nvGraphicFramePr>
        <p:xfrm>
          <a:off x="3581050" y="731863"/>
          <a:ext cx="3000000" cy="3000000"/>
        </p:xfrm>
        <a:graphic>
          <a:graphicData uri="http://schemas.openxmlformats.org/drawingml/2006/table">
            <a:tbl>
              <a:tblPr>
                <a:noFill/>
                <a:tableStyleId>{52D680E8-E879-42D0-BEEC-C149C1F17F31}</a:tableStyleId>
              </a:tblPr>
              <a:tblGrid>
                <a:gridCol w="3659650"/>
                <a:gridCol w="1389625"/>
              </a:tblGrid>
              <a:tr h="261525">
                <a:tc>
                  <a:txBody>
                    <a:bodyPr/>
                    <a:lstStyle/>
                    <a:p>
                      <a:pPr indent="0" lvl="0" marL="0" rtl="0" algn="ctr">
                        <a:spcBef>
                          <a:spcPts val="0"/>
                        </a:spcBef>
                        <a:spcAft>
                          <a:spcPts val="0"/>
                        </a:spcAft>
                        <a:buNone/>
                      </a:pPr>
                      <a:r>
                        <a:rPr b="1" lang="en" sz="1100">
                          <a:solidFill>
                            <a:srgbClr val="FFFFFF"/>
                          </a:solidFill>
                        </a:rPr>
                        <a:t>Statement</a:t>
                      </a:r>
                      <a:endParaRPr b="1" sz="1100">
                        <a:solidFill>
                          <a:srgbClr val="FFFFFF"/>
                        </a:solidFill>
                      </a:endParaRPr>
                    </a:p>
                  </a:txBody>
                  <a:tcPr marT="68575" marB="68575" marR="68575" marL="685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solidFill>
                      <a:srgbClr val="01ABEC"/>
                    </a:solidFill>
                  </a:tcPr>
                </a:tc>
                <a:tc>
                  <a:txBody>
                    <a:bodyPr/>
                    <a:lstStyle/>
                    <a:p>
                      <a:pPr indent="0" lvl="0" marL="0" rtl="0" algn="ctr">
                        <a:spcBef>
                          <a:spcPts val="0"/>
                        </a:spcBef>
                        <a:spcAft>
                          <a:spcPts val="0"/>
                        </a:spcAft>
                        <a:buNone/>
                      </a:pPr>
                      <a:r>
                        <a:rPr b="1" lang="en" sz="1100">
                          <a:solidFill>
                            <a:srgbClr val="FFFFFF"/>
                          </a:solidFill>
                        </a:rPr>
                        <a:t>Yes or No?</a:t>
                      </a:r>
                      <a:endParaRPr b="1" sz="1100">
                        <a:solidFill>
                          <a:srgbClr val="FFFFFF"/>
                        </a:solidFill>
                      </a:endParaRPr>
                    </a:p>
                  </a:txBody>
                  <a:tcPr marT="68575" marB="68575" marR="68575" marL="685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solidFill>
                      <a:srgbClr val="01ABEC"/>
                    </a:solidFill>
                  </a:tcPr>
                </a:tc>
              </a:tr>
              <a:tr h="261525">
                <a:tc>
                  <a:txBody>
                    <a:bodyPr/>
                    <a:lstStyle/>
                    <a:p>
                      <a:pPr indent="0" lvl="0" marL="0" rtl="0" algn="l">
                        <a:spcBef>
                          <a:spcPts val="0"/>
                        </a:spcBef>
                        <a:spcAft>
                          <a:spcPts val="0"/>
                        </a:spcAft>
                        <a:buNone/>
                      </a:pPr>
                      <a:r>
                        <a:rPr lang="en" sz="1100"/>
                        <a:t>I’m unable to complete the project task because I don’t understand the material </a:t>
                      </a:r>
                      <a:endParaRPr sz="1100"/>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1525">
                <a:tc>
                  <a:txBody>
                    <a:bodyPr/>
                    <a:lstStyle/>
                    <a:p>
                      <a:pPr indent="0" lvl="0" marL="0" rtl="0" algn="l">
                        <a:spcBef>
                          <a:spcPts val="0"/>
                        </a:spcBef>
                        <a:spcAft>
                          <a:spcPts val="0"/>
                        </a:spcAft>
                        <a:buNone/>
                      </a:pPr>
                      <a:r>
                        <a:rPr lang="en" sz="1100"/>
                        <a:t>I couldn’t study because the material was too boring</a:t>
                      </a:r>
                      <a:endParaRPr sz="1100"/>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1525">
                <a:tc>
                  <a:txBody>
                    <a:bodyPr/>
                    <a:lstStyle/>
                    <a:p>
                      <a:pPr indent="0" lvl="0" marL="0" rtl="0" algn="l">
                        <a:spcBef>
                          <a:spcPts val="0"/>
                        </a:spcBef>
                        <a:spcAft>
                          <a:spcPts val="0"/>
                        </a:spcAft>
                        <a:buNone/>
                      </a:pPr>
                      <a:r>
                        <a:rPr lang="en" sz="1100"/>
                        <a:t>My team member is sick preventing the project from moving forward</a:t>
                      </a:r>
                      <a:endParaRPr sz="1100"/>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2575">
                <a:tc>
                  <a:txBody>
                    <a:bodyPr/>
                    <a:lstStyle/>
                    <a:p>
                      <a:pPr indent="0" lvl="0" marL="0" rtl="0" algn="l">
                        <a:spcBef>
                          <a:spcPts val="0"/>
                        </a:spcBef>
                        <a:spcAft>
                          <a:spcPts val="0"/>
                        </a:spcAft>
                        <a:buNone/>
                      </a:pPr>
                      <a:r>
                        <a:rPr lang="en" sz="1100"/>
                        <a:t>I’m having issues with time management</a:t>
                      </a:r>
                      <a:endParaRPr sz="1100"/>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1525">
                <a:tc>
                  <a:txBody>
                    <a:bodyPr/>
                    <a:lstStyle/>
                    <a:p>
                      <a:pPr indent="0" lvl="0" marL="0" rtl="0" algn="l">
                        <a:spcBef>
                          <a:spcPts val="0"/>
                        </a:spcBef>
                        <a:spcAft>
                          <a:spcPts val="0"/>
                        </a:spcAft>
                        <a:buNone/>
                      </a:pPr>
                      <a:r>
                        <a:rPr lang="en" sz="1100"/>
                        <a:t>I have been procrastinating which has prevented me from getting my tasks done</a:t>
                      </a:r>
                      <a:endParaRPr sz="1100"/>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1525">
                <a:tc>
                  <a:txBody>
                    <a:bodyPr/>
                    <a:lstStyle/>
                    <a:p>
                      <a:pPr indent="0" lvl="0" marL="0" rtl="0" algn="l">
                        <a:spcBef>
                          <a:spcPts val="0"/>
                        </a:spcBef>
                        <a:spcAft>
                          <a:spcPts val="0"/>
                        </a:spcAft>
                        <a:buNone/>
                      </a:pPr>
                      <a:r>
                        <a:rPr lang="en" sz="1100"/>
                        <a:t>Unplanned events (i.e site tours/guest speakers) have prevented me from getting work completed</a:t>
                      </a:r>
                      <a:endParaRPr sz="1100"/>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1525">
                <a:tc>
                  <a:txBody>
                    <a:bodyPr/>
                    <a:lstStyle/>
                    <a:p>
                      <a:pPr indent="0" lvl="0" marL="0" rtl="0" algn="l">
                        <a:spcBef>
                          <a:spcPts val="0"/>
                        </a:spcBef>
                        <a:spcAft>
                          <a:spcPts val="0"/>
                        </a:spcAft>
                        <a:buNone/>
                      </a:pPr>
                      <a:r>
                        <a:rPr lang="en" sz="1100"/>
                        <a:t>My laptop/computer is broken and I was unable to study</a:t>
                      </a:r>
                      <a:endParaRPr sz="1100"/>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1525">
                <a:tc>
                  <a:txBody>
                    <a:bodyPr/>
                    <a:lstStyle/>
                    <a:p>
                      <a:pPr indent="0" lvl="0" marL="0" rtl="0" algn="l">
                        <a:spcBef>
                          <a:spcPts val="0"/>
                        </a:spcBef>
                        <a:spcAft>
                          <a:spcPts val="0"/>
                        </a:spcAft>
                        <a:buClr>
                          <a:schemeClr val="dk1"/>
                        </a:buClr>
                        <a:buSzPts val="800"/>
                        <a:buFont typeface="Arial"/>
                        <a:buNone/>
                      </a:pPr>
                      <a:r>
                        <a:rPr lang="en" sz="1100"/>
                        <a:t>My laptop/computer is broken and I was unable to complete the project task</a:t>
                      </a:r>
                      <a:endParaRPr sz="1100"/>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1525">
                <a:tc>
                  <a:txBody>
                    <a:bodyPr/>
                    <a:lstStyle/>
                    <a:p>
                      <a:pPr indent="0" lvl="0" marL="0" rtl="0" algn="l">
                        <a:spcBef>
                          <a:spcPts val="0"/>
                        </a:spcBef>
                        <a:spcAft>
                          <a:spcPts val="0"/>
                        </a:spcAft>
                        <a:buNone/>
                      </a:pPr>
                      <a:r>
                        <a:rPr lang="en" sz="1100"/>
                        <a:t>There are members of the team who are absent</a:t>
                      </a:r>
                      <a:endParaRPr sz="1100"/>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82" name="Google Shape;282;p42"/>
          <p:cNvSpPr txBox="1"/>
          <p:nvPr/>
        </p:nvSpPr>
        <p:spPr>
          <a:xfrm>
            <a:off x="468431" y="1140619"/>
            <a:ext cx="2792400" cy="3370200"/>
          </a:xfrm>
          <a:prstGeom prst="rect">
            <a:avLst/>
          </a:prstGeom>
          <a:noFill/>
          <a:ln>
            <a:noFill/>
          </a:ln>
        </p:spPr>
        <p:txBody>
          <a:bodyPr anchorCtr="0" anchor="t" bIns="68575" lIns="68575" spcFirstLastPara="1" rIns="68575" wrap="square" tIns="68575">
            <a:noAutofit/>
          </a:bodyPr>
          <a:lstStyle/>
          <a:p>
            <a:pPr indent="-323850" lvl="0" marL="457200" rtl="0" algn="l">
              <a:spcBef>
                <a:spcPts val="0"/>
              </a:spcBef>
              <a:spcAft>
                <a:spcPts val="0"/>
              </a:spcAft>
              <a:buSzPts val="1500"/>
              <a:buFont typeface="Calibri"/>
              <a:buChar char="●"/>
            </a:pPr>
            <a:r>
              <a:rPr lang="en" sz="1500">
                <a:latin typeface="Calibri"/>
                <a:ea typeface="Calibri"/>
                <a:cs typeface="Calibri"/>
                <a:sym typeface="Calibri"/>
              </a:rPr>
              <a:t>An </a:t>
            </a:r>
            <a:r>
              <a:rPr b="1" lang="en" sz="1500">
                <a:latin typeface="Calibri"/>
                <a:ea typeface="Calibri"/>
                <a:cs typeface="Calibri"/>
                <a:sym typeface="Calibri"/>
              </a:rPr>
              <a:t>impediment</a:t>
            </a:r>
            <a:r>
              <a:rPr lang="en" sz="1500">
                <a:latin typeface="Calibri"/>
                <a:ea typeface="Calibri"/>
                <a:cs typeface="Calibri"/>
                <a:sym typeface="Calibri"/>
              </a:rPr>
              <a:t> is anything that slows down or diminishes the pace of the Team.  </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0" lvl="0" marL="0" rtl="0" algn="l">
              <a:spcBef>
                <a:spcPts val="0"/>
              </a:spcBef>
              <a:spcAft>
                <a:spcPts val="0"/>
              </a:spcAft>
              <a:buNone/>
            </a:pPr>
            <a:r>
              <a:rPr lang="en" sz="1500">
                <a:latin typeface="Calibri"/>
                <a:ea typeface="Calibri"/>
                <a:cs typeface="Calibri"/>
                <a:sym typeface="Calibri"/>
              </a:rPr>
              <a:t>Based on the list on the right, spend some time in your team to identify whether each statement is an impediment or not and why your team thinks it may or may not be considered one</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94B"/>
        </a:solidFill>
      </p:bgPr>
    </p:bg>
    <p:spTree>
      <p:nvGrpSpPr>
        <p:cNvPr id="287" name="Shape 287"/>
        <p:cNvGrpSpPr/>
        <p:nvPr/>
      </p:nvGrpSpPr>
      <p:grpSpPr>
        <a:xfrm>
          <a:off x="0" y="0"/>
          <a:ext cx="0" cy="0"/>
          <a:chOff x="0" y="0"/>
          <a:chExt cx="0" cy="0"/>
        </a:xfrm>
      </p:grpSpPr>
      <p:pic>
        <p:nvPicPr>
          <p:cNvPr id="288" name="Google Shape;288;p43"/>
          <p:cNvPicPr preferRelativeResize="0"/>
          <p:nvPr/>
        </p:nvPicPr>
        <p:blipFill>
          <a:blip r:embed="rId3">
            <a:alphaModFix/>
          </a:blip>
          <a:stretch>
            <a:fillRect/>
          </a:stretch>
        </p:blipFill>
        <p:spPr>
          <a:xfrm>
            <a:off x="0" y="-117025"/>
            <a:ext cx="9144001" cy="5184324"/>
          </a:xfrm>
          <a:prstGeom prst="rect">
            <a:avLst/>
          </a:prstGeom>
          <a:noFill/>
          <a:ln>
            <a:noFill/>
          </a:ln>
        </p:spPr>
      </p:pic>
      <p:sp>
        <p:nvSpPr>
          <p:cNvPr id="289" name="Google Shape;289;p43"/>
          <p:cNvSpPr txBox="1"/>
          <p:nvPr>
            <p:ph type="title"/>
          </p:nvPr>
        </p:nvSpPr>
        <p:spPr>
          <a:xfrm>
            <a:off x="0" y="-89875"/>
            <a:ext cx="9144000" cy="5772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lt1"/>
              </a:buClr>
              <a:buSzPts val="3300"/>
              <a:buFont typeface="Calibri"/>
              <a:buNone/>
            </a:pPr>
            <a:r>
              <a:rPr b="1" lang="en" sz="2500">
                <a:solidFill>
                  <a:srgbClr val="CC0000"/>
                </a:solidFill>
              </a:rPr>
              <a:t>Learning Activity #1: What is a workplace impediment?</a:t>
            </a:r>
            <a:endParaRPr sz="2500">
              <a:solidFill>
                <a:srgbClr val="CC0000"/>
              </a:solidFill>
            </a:endParaRPr>
          </a:p>
        </p:txBody>
      </p:sp>
      <p:graphicFrame>
        <p:nvGraphicFramePr>
          <p:cNvPr id="290" name="Google Shape;290;p43"/>
          <p:cNvGraphicFramePr/>
          <p:nvPr/>
        </p:nvGraphicFramePr>
        <p:xfrm>
          <a:off x="3543300" y="556388"/>
          <a:ext cx="3000000" cy="3000000"/>
        </p:xfrm>
        <a:graphic>
          <a:graphicData uri="http://schemas.openxmlformats.org/drawingml/2006/table">
            <a:tbl>
              <a:tblPr>
                <a:noFill/>
                <a:tableStyleId>{52D680E8-E879-42D0-BEEC-C149C1F17F31}</a:tableStyleId>
              </a:tblPr>
              <a:tblGrid>
                <a:gridCol w="3659650"/>
                <a:gridCol w="1389625"/>
              </a:tblGrid>
              <a:tr h="261525">
                <a:tc>
                  <a:txBody>
                    <a:bodyPr/>
                    <a:lstStyle/>
                    <a:p>
                      <a:pPr indent="0" lvl="0" marL="0" rtl="0" algn="ctr">
                        <a:spcBef>
                          <a:spcPts val="0"/>
                        </a:spcBef>
                        <a:spcAft>
                          <a:spcPts val="0"/>
                        </a:spcAft>
                        <a:buNone/>
                      </a:pPr>
                      <a:r>
                        <a:rPr b="1" lang="en" sz="1100">
                          <a:solidFill>
                            <a:srgbClr val="FFFFFF"/>
                          </a:solidFill>
                        </a:rPr>
                        <a:t>Statement</a:t>
                      </a:r>
                      <a:endParaRPr b="1" sz="1100">
                        <a:solidFill>
                          <a:srgbClr val="FFFFFF"/>
                        </a:solidFill>
                      </a:endParaRPr>
                    </a:p>
                  </a:txBody>
                  <a:tcPr marT="68575" marB="68575" marR="68575" marL="685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solidFill>
                      <a:srgbClr val="01ABEC"/>
                    </a:solidFill>
                  </a:tcPr>
                </a:tc>
                <a:tc>
                  <a:txBody>
                    <a:bodyPr/>
                    <a:lstStyle/>
                    <a:p>
                      <a:pPr indent="0" lvl="0" marL="0" rtl="0" algn="ctr">
                        <a:spcBef>
                          <a:spcPts val="0"/>
                        </a:spcBef>
                        <a:spcAft>
                          <a:spcPts val="0"/>
                        </a:spcAft>
                        <a:buNone/>
                      </a:pPr>
                      <a:r>
                        <a:rPr b="1" lang="en" sz="1100">
                          <a:solidFill>
                            <a:srgbClr val="FFFFFF"/>
                          </a:solidFill>
                        </a:rPr>
                        <a:t>Yes or No?</a:t>
                      </a:r>
                      <a:endParaRPr b="1" sz="1100">
                        <a:solidFill>
                          <a:srgbClr val="FFFFFF"/>
                        </a:solidFill>
                      </a:endParaRPr>
                    </a:p>
                  </a:txBody>
                  <a:tcPr marT="68575" marB="68575" marR="68575" marL="685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solidFill>
                      <a:srgbClr val="01ABEC"/>
                    </a:solidFill>
                  </a:tcPr>
                </a:tc>
              </a:tr>
              <a:tr h="261525">
                <a:tc>
                  <a:txBody>
                    <a:bodyPr/>
                    <a:lstStyle/>
                    <a:p>
                      <a:pPr indent="0" lvl="0" marL="0" rtl="0" algn="l">
                        <a:spcBef>
                          <a:spcPts val="0"/>
                        </a:spcBef>
                        <a:spcAft>
                          <a:spcPts val="0"/>
                        </a:spcAft>
                        <a:buNone/>
                      </a:pPr>
                      <a:r>
                        <a:rPr lang="en" sz="1100"/>
                        <a:t>I’m unable to complete the project task because I don’t understand the material </a:t>
                      </a:r>
                      <a:endParaRPr sz="1100"/>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rgbClr val="FFFFFF"/>
                        </a:solidFill>
                      </a:endParaRPr>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1525">
                <a:tc>
                  <a:txBody>
                    <a:bodyPr/>
                    <a:lstStyle/>
                    <a:p>
                      <a:pPr indent="0" lvl="0" marL="0" rtl="0" algn="l">
                        <a:spcBef>
                          <a:spcPts val="0"/>
                        </a:spcBef>
                        <a:spcAft>
                          <a:spcPts val="0"/>
                        </a:spcAft>
                        <a:buNone/>
                      </a:pPr>
                      <a:r>
                        <a:rPr lang="en" sz="1100"/>
                        <a:t>I couldn’t study because the material was too boring</a:t>
                      </a:r>
                      <a:endParaRPr sz="1100"/>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rgbClr val="FFFFFF"/>
                        </a:solidFill>
                      </a:endParaRPr>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1525">
                <a:tc>
                  <a:txBody>
                    <a:bodyPr/>
                    <a:lstStyle/>
                    <a:p>
                      <a:pPr indent="0" lvl="0" marL="0" rtl="0" algn="l">
                        <a:spcBef>
                          <a:spcPts val="0"/>
                        </a:spcBef>
                        <a:spcAft>
                          <a:spcPts val="0"/>
                        </a:spcAft>
                        <a:buNone/>
                      </a:pPr>
                      <a:r>
                        <a:rPr lang="en" sz="1100"/>
                        <a:t>My team member is sick preventing the project from moving forward</a:t>
                      </a:r>
                      <a:endParaRPr sz="1100"/>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rgbClr val="FFFFFF"/>
                        </a:solidFill>
                      </a:endParaRPr>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1525">
                <a:tc>
                  <a:txBody>
                    <a:bodyPr/>
                    <a:lstStyle/>
                    <a:p>
                      <a:pPr indent="0" lvl="0" marL="0" rtl="0" algn="l">
                        <a:spcBef>
                          <a:spcPts val="0"/>
                        </a:spcBef>
                        <a:spcAft>
                          <a:spcPts val="0"/>
                        </a:spcAft>
                        <a:buNone/>
                      </a:pPr>
                      <a:r>
                        <a:rPr lang="en" sz="1100"/>
                        <a:t>I’m having issues with time management</a:t>
                      </a:r>
                      <a:endParaRPr sz="1100"/>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rgbClr val="FFFFFF"/>
                        </a:solidFill>
                      </a:endParaRPr>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1525">
                <a:tc>
                  <a:txBody>
                    <a:bodyPr/>
                    <a:lstStyle/>
                    <a:p>
                      <a:pPr indent="0" lvl="0" marL="0" rtl="0" algn="l">
                        <a:spcBef>
                          <a:spcPts val="0"/>
                        </a:spcBef>
                        <a:spcAft>
                          <a:spcPts val="0"/>
                        </a:spcAft>
                        <a:buNone/>
                      </a:pPr>
                      <a:r>
                        <a:rPr lang="en" sz="1100"/>
                        <a:t>I have been procrastinating which has prevented me from getting my tasks done</a:t>
                      </a:r>
                      <a:endParaRPr sz="1100"/>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rgbClr val="FFFFFF"/>
                        </a:solidFill>
                      </a:endParaRPr>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1525">
                <a:tc>
                  <a:txBody>
                    <a:bodyPr/>
                    <a:lstStyle/>
                    <a:p>
                      <a:pPr indent="0" lvl="0" marL="0" rtl="0" algn="l">
                        <a:spcBef>
                          <a:spcPts val="0"/>
                        </a:spcBef>
                        <a:spcAft>
                          <a:spcPts val="0"/>
                        </a:spcAft>
                        <a:buNone/>
                      </a:pPr>
                      <a:r>
                        <a:rPr lang="en" sz="1100"/>
                        <a:t>Unplanned events (i.e site tours/guest speakers) have prevented me from getting work completed</a:t>
                      </a:r>
                      <a:endParaRPr sz="1100"/>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rgbClr val="FFFFFF"/>
                        </a:solidFill>
                      </a:endParaRPr>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1525">
                <a:tc>
                  <a:txBody>
                    <a:bodyPr/>
                    <a:lstStyle/>
                    <a:p>
                      <a:pPr indent="0" lvl="0" marL="0" rtl="0" algn="l">
                        <a:spcBef>
                          <a:spcPts val="0"/>
                        </a:spcBef>
                        <a:spcAft>
                          <a:spcPts val="0"/>
                        </a:spcAft>
                        <a:buNone/>
                      </a:pPr>
                      <a:r>
                        <a:rPr lang="en" sz="1100"/>
                        <a:t>My laptop/computer is broken and I was unable to study</a:t>
                      </a:r>
                      <a:endParaRPr sz="1100"/>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rgbClr val="FFFFFF"/>
                        </a:solidFill>
                      </a:endParaRPr>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1525">
                <a:tc>
                  <a:txBody>
                    <a:bodyPr/>
                    <a:lstStyle/>
                    <a:p>
                      <a:pPr indent="0" lvl="0" marL="0" rtl="0" algn="l">
                        <a:spcBef>
                          <a:spcPts val="0"/>
                        </a:spcBef>
                        <a:spcAft>
                          <a:spcPts val="0"/>
                        </a:spcAft>
                        <a:buClr>
                          <a:schemeClr val="dk1"/>
                        </a:buClr>
                        <a:buSzPts val="800"/>
                        <a:buFont typeface="Arial"/>
                        <a:buNone/>
                      </a:pPr>
                      <a:r>
                        <a:rPr lang="en" sz="1100"/>
                        <a:t>My laptop/computer is broken and I was unable to complete the project task</a:t>
                      </a:r>
                      <a:endParaRPr sz="1100"/>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rgbClr val="FFFFFF"/>
                        </a:solidFill>
                      </a:endParaRPr>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1525">
                <a:tc>
                  <a:txBody>
                    <a:bodyPr/>
                    <a:lstStyle/>
                    <a:p>
                      <a:pPr indent="0" lvl="0" marL="0" rtl="0" algn="l">
                        <a:spcBef>
                          <a:spcPts val="0"/>
                        </a:spcBef>
                        <a:spcAft>
                          <a:spcPts val="0"/>
                        </a:spcAft>
                        <a:buNone/>
                      </a:pPr>
                      <a:r>
                        <a:rPr lang="en" sz="1100"/>
                        <a:t>There are members of the team who are absent</a:t>
                      </a:r>
                      <a:endParaRPr sz="1100"/>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rgbClr val="FFFFFF"/>
                        </a:solidFill>
                      </a:endParaRPr>
                    </a:p>
                  </a:txBody>
                  <a:tcPr marT="68575" marB="6857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91" name="Google Shape;291;p43"/>
          <p:cNvSpPr txBox="1"/>
          <p:nvPr/>
        </p:nvSpPr>
        <p:spPr>
          <a:xfrm>
            <a:off x="468425" y="1445422"/>
            <a:ext cx="2792400" cy="17358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500">
                <a:latin typeface="Calibri"/>
                <a:ea typeface="Calibri"/>
                <a:cs typeface="Calibri"/>
                <a:sym typeface="Calibri"/>
              </a:rPr>
              <a:t>An </a:t>
            </a:r>
            <a:r>
              <a:rPr b="1" lang="en" sz="1500">
                <a:solidFill>
                  <a:srgbClr val="01ABEC"/>
                </a:solidFill>
                <a:latin typeface="Calibri"/>
                <a:ea typeface="Calibri"/>
                <a:cs typeface="Calibri"/>
                <a:sym typeface="Calibri"/>
              </a:rPr>
              <a:t>impediment</a:t>
            </a:r>
            <a:r>
              <a:rPr lang="en" sz="1500">
                <a:latin typeface="Calibri"/>
                <a:ea typeface="Calibri"/>
                <a:cs typeface="Calibri"/>
                <a:sym typeface="Calibri"/>
              </a:rPr>
              <a:t> is anything that slows down or diminishes the pace of the Team.  </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0" lvl="0" marL="0" rtl="0" algn="l">
              <a:spcBef>
                <a:spcPts val="0"/>
              </a:spcBef>
              <a:spcAft>
                <a:spcPts val="0"/>
              </a:spcAft>
              <a:buNone/>
            </a:pPr>
            <a:r>
              <a:t/>
            </a:r>
            <a:endParaRPr sz="1500">
              <a:solidFill>
                <a:srgbClr val="FFFFFF"/>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292" name="Google Shape;292;p43"/>
          <p:cNvPicPr preferRelativeResize="0"/>
          <p:nvPr/>
        </p:nvPicPr>
        <p:blipFill>
          <a:blip r:embed="rId4">
            <a:alphaModFix/>
          </a:blip>
          <a:stretch>
            <a:fillRect/>
          </a:stretch>
        </p:blipFill>
        <p:spPr>
          <a:xfrm>
            <a:off x="7695675" y="2182704"/>
            <a:ext cx="234619" cy="234619"/>
          </a:xfrm>
          <a:prstGeom prst="rect">
            <a:avLst/>
          </a:prstGeom>
          <a:noFill/>
          <a:ln>
            <a:noFill/>
          </a:ln>
        </p:spPr>
      </p:pic>
      <p:pic>
        <p:nvPicPr>
          <p:cNvPr id="293" name="Google Shape;293;p43"/>
          <p:cNvPicPr preferRelativeResize="0"/>
          <p:nvPr/>
        </p:nvPicPr>
        <p:blipFill>
          <a:blip r:embed="rId4">
            <a:alphaModFix/>
          </a:blip>
          <a:stretch>
            <a:fillRect/>
          </a:stretch>
        </p:blipFill>
        <p:spPr>
          <a:xfrm>
            <a:off x="7695675" y="1362185"/>
            <a:ext cx="234619" cy="234619"/>
          </a:xfrm>
          <a:prstGeom prst="rect">
            <a:avLst/>
          </a:prstGeom>
          <a:noFill/>
          <a:ln>
            <a:noFill/>
          </a:ln>
        </p:spPr>
      </p:pic>
      <p:pic>
        <p:nvPicPr>
          <p:cNvPr id="294" name="Google Shape;294;p43"/>
          <p:cNvPicPr preferRelativeResize="0"/>
          <p:nvPr/>
        </p:nvPicPr>
        <p:blipFill>
          <a:blip r:embed="rId4">
            <a:alphaModFix/>
          </a:blip>
          <a:stretch>
            <a:fillRect/>
          </a:stretch>
        </p:blipFill>
        <p:spPr>
          <a:xfrm>
            <a:off x="7667375" y="1032395"/>
            <a:ext cx="234619" cy="234619"/>
          </a:xfrm>
          <a:prstGeom prst="rect">
            <a:avLst/>
          </a:prstGeom>
          <a:noFill/>
          <a:ln>
            <a:noFill/>
          </a:ln>
        </p:spPr>
      </p:pic>
      <p:pic>
        <p:nvPicPr>
          <p:cNvPr id="295" name="Google Shape;295;p43"/>
          <p:cNvPicPr preferRelativeResize="0"/>
          <p:nvPr/>
        </p:nvPicPr>
        <p:blipFill>
          <a:blip r:embed="rId4">
            <a:alphaModFix/>
          </a:blip>
          <a:stretch>
            <a:fillRect/>
          </a:stretch>
        </p:blipFill>
        <p:spPr>
          <a:xfrm>
            <a:off x="7667375" y="2521526"/>
            <a:ext cx="234619" cy="234619"/>
          </a:xfrm>
          <a:prstGeom prst="rect">
            <a:avLst/>
          </a:prstGeom>
          <a:noFill/>
          <a:ln>
            <a:noFill/>
          </a:ln>
        </p:spPr>
      </p:pic>
      <p:pic>
        <p:nvPicPr>
          <p:cNvPr id="296" name="Google Shape;296;p43"/>
          <p:cNvPicPr preferRelativeResize="0"/>
          <p:nvPr/>
        </p:nvPicPr>
        <p:blipFill>
          <a:blip r:embed="rId4">
            <a:alphaModFix/>
          </a:blip>
          <a:stretch>
            <a:fillRect/>
          </a:stretch>
        </p:blipFill>
        <p:spPr>
          <a:xfrm>
            <a:off x="7667375" y="3433770"/>
            <a:ext cx="234619" cy="234619"/>
          </a:xfrm>
          <a:prstGeom prst="rect">
            <a:avLst/>
          </a:prstGeom>
          <a:noFill/>
          <a:ln>
            <a:noFill/>
          </a:ln>
        </p:spPr>
      </p:pic>
      <p:pic>
        <p:nvPicPr>
          <p:cNvPr id="297" name="Google Shape;297;p43"/>
          <p:cNvPicPr preferRelativeResize="0"/>
          <p:nvPr/>
        </p:nvPicPr>
        <p:blipFill>
          <a:blip r:embed="rId5">
            <a:alphaModFix/>
          </a:blip>
          <a:stretch>
            <a:fillRect/>
          </a:stretch>
        </p:blipFill>
        <p:spPr>
          <a:xfrm>
            <a:off x="7667375" y="4205459"/>
            <a:ext cx="234619" cy="230391"/>
          </a:xfrm>
          <a:prstGeom prst="rect">
            <a:avLst/>
          </a:prstGeom>
          <a:noFill/>
          <a:ln>
            <a:noFill/>
          </a:ln>
        </p:spPr>
      </p:pic>
      <p:pic>
        <p:nvPicPr>
          <p:cNvPr id="298" name="Google Shape;298;p43"/>
          <p:cNvPicPr preferRelativeResize="0"/>
          <p:nvPr/>
        </p:nvPicPr>
        <p:blipFill>
          <a:blip r:embed="rId5">
            <a:alphaModFix/>
          </a:blip>
          <a:stretch>
            <a:fillRect/>
          </a:stretch>
        </p:blipFill>
        <p:spPr>
          <a:xfrm>
            <a:off x="7695675" y="3852628"/>
            <a:ext cx="234619" cy="230391"/>
          </a:xfrm>
          <a:prstGeom prst="rect">
            <a:avLst/>
          </a:prstGeom>
          <a:noFill/>
          <a:ln>
            <a:noFill/>
          </a:ln>
        </p:spPr>
      </p:pic>
      <p:pic>
        <p:nvPicPr>
          <p:cNvPr id="299" name="Google Shape;299;p43"/>
          <p:cNvPicPr preferRelativeResize="0"/>
          <p:nvPr/>
        </p:nvPicPr>
        <p:blipFill>
          <a:blip r:embed="rId5">
            <a:alphaModFix/>
          </a:blip>
          <a:stretch>
            <a:fillRect/>
          </a:stretch>
        </p:blipFill>
        <p:spPr>
          <a:xfrm>
            <a:off x="7695675" y="3032834"/>
            <a:ext cx="234619" cy="230391"/>
          </a:xfrm>
          <a:prstGeom prst="rect">
            <a:avLst/>
          </a:prstGeom>
          <a:noFill/>
          <a:ln>
            <a:noFill/>
          </a:ln>
        </p:spPr>
      </p:pic>
      <p:pic>
        <p:nvPicPr>
          <p:cNvPr id="300" name="Google Shape;300;p43"/>
          <p:cNvPicPr preferRelativeResize="0"/>
          <p:nvPr/>
        </p:nvPicPr>
        <p:blipFill>
          <a:blip r:embed="rId5">
            <a:alphaModFix/>
          </a:blip>
          <a:stretch>
            <a:fillRect/>
          </a:stretch>
        </p:blipFill>
        <p:spPr>
          <a:xfrm>
            <a:off x="7695675" y="1745587"/>
            <a:ext cx="234619" cy="23039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4" name="Shape 304"/>
        <p:cNvGrpSpPr/>
        <p:nvPr/>
      </p:nvGrpSpPr>
      <p:grpSpPr>
        <a:xfrm>
          <a:off x="0" y="0"/>
          <a:ext cx="0" cy="0"/>
          <a:chOff x="0" y="0"/>
          <a:chExt cx="0" cy="0"/>
        </a:xfrm>
      </p:grpSpPr>
      <p:pic>
        <p:nvPicPr>
          <p:cNvPr descr="Image result for project management stand up" id="305" name="Google Shape;305;p44"/>
          <p:cNvPicPr preferRelativeResize="0"/>
          <p:nvPr/>
        </p:nvPicPr>
        <p:blipFill rotWithShape="1">
          <a:blip r:embed="rId3">
            <a:alphaModFix/>
          </a:blip>
          <a:srcRect b="0" l="-304" r="2139" t="0"/>
          <a:stretch/>
        </p:blipFill>
        <p:spPr>
          <a:xfrm>
            <a:off x="0" y="0"/>
            <a:ext cx="9144000" cy="5143500"/>
          </a:xfrm>
          <a:prstGeom prst="rect">
            <a:avLst/>
          </a:prstGeom>
          <a:noFill/>
          <a:ln>
            <a:noFill/>
          </a:ln>
        </p:spPr>
      </p:pic>
      <p:sp>
        <p:nvSpPr>
          <p:cNvPr id="306" name="Google Shape;306;p44"/>
          <p:cNvSpPr txBox="1"/>
          <p:nvPr/>
        </p:nvSpPr>
        <p:spPr>
          <a:xfrm>
            <a:off x="-15225" y="624900"/>
            <a:ext cx="9144000" cy="4773300"/>
          </a:xfrm>
          <a:prstGeom prst="rect">
            <a:avLst/>
          </a:prstGeom>
          <a:solidFill>
            <a:schemeClr val="dk1">
              <a:alpha val="53730"/>
            </a:schemeClr>
          </a:solidFill>
          <a:ln>
            <a:noFill/>
          </a:ln>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2100"/>
              <a:buFont typeface="Arial"/>
              <a:buNone/>
            </a:pPr>
            <a:r>
              <a:t/>
            </a:r>
            <a:endParaRPr b="0" i="0" sz="2100" u="none" cap="none" strike="noStrike">
              <a:solidFill>
                <a:schemeClr val="lt1"/>
              </a:solidFill>
              <a:latin typeface="Calibri"/>
              <a:ea typeface="Calibri"/>
              <a:cs typeface="Calibri"/>
              <a:sym typeface="Calibri"/>
            </a:endParaRPr>
          </a:p>
        </p:txBody>
      </p:sp>
      <p:sp>
        <p:nvSpPr>
          <p:cNvPr id="307" name="Google Shape;307;p44"/>
          <p:cNvSpPr/>
          <p:nvPr/>
        </p:nvSpPr>
        <p:spPr>
          <a:xfrm>
            <a:off x="276150" y="949372"/>
            <a:ext cx="8591700" cy="3817800"/>
          </a:xfrm>
          <a:prstGeom prst="rect">
            <a:avLst/>
          </a:prstGeom>
          <a:noFill/>
          <a:ln>
            <a:noFill/>
          </a:ln>
        </p:spPr>
        <p:txBody>
          <a:bodyPr anchorCtr="0" anchor="t" bIns="34275" lIns="68575" spcFirstLastPara="1" rIns="68575" wrap="square" tIns="34275">
            <a:noAutofit/>
          </a:bodyPr>
          <a:lstStyle/>
          <a:p>
            <a:pPr indent="-234950" lvl="2" marL="939800" marR="0" rtl="0" algn="l">
              <a:spcBef>
                <a:spcPts val="0"/>
              </a:spcBef>
              <a:spcAft>
                <a:spcPts val="0"/>
              </a:spcAft>
              <a:buClr>
                <a:schemeClr val="lt1"/>
              </a:buClr>
              <a:buSzPts val="2100"/>
              <a:buFont typeface="Calibri"/>
              <a:buAutoNum type="arabicParenR"/>
            </a:pPr>
            <a:r>
              <a:rPr b="0" i="0" lang="en" sz="2100" u="none" cap="none" strike="noStrike">
                <a:solidFill>
                  <a:schemeClr val="lt1"/>
                </a:solidFill>
                <a:latin typeface="Calibri"/>
                <a:ea typeface="Calibri"/>
                <a:cs typeface="Calibri"/>
                <a:sym typeface="Calibri"/>
              </a:rPr>
              <a:t> The stand-up meeting is not a status or recording meeting (exclu</a:t>
            </a:r>
            <a:r>
              <a:rPr lang="en" sz="2100">
                <a:solidFill>
                  <a:schemeClr val="lt1"/>
                </a:solidFill>
                <a:latin typeface="Calibri"/>
                <a:ea typeface="Calibri"/>
                <a:cs typeface="Calibri"/>
                <a:sym typeface="Calibri"/>
              </a:rPr>
              <a:t>ding the Scribe)</a:t>
            </a:r>
            <a:r>
              <a:rPr b="0" i="0" lang="en" sz="2100" u="none" cap="none" strike="noStrike">
                <a:solidFill>
                  <a:schemeClr val="lt1"/>
                </a:solidFill>
                <a:latin typeface="Calibri"/>
                <a:ea typeface="Calibri"/>
                <a:cs typeface="Calibri"/>
                <a:sym typeface="Calibri"/>
              </a:rPr>
              <a:t>.</a:t>
            </a:r>
            <a:endParaRPr sz="2100"/>
          </a:p>
          <a:p>
            <a:pPr indent="-234950" lvl="2" marL="939800" marR="0" rtl="0" algn="l">
              <a:spcBef>
                <a:spcPts val="0"/>
              </a:spcBef>
              <a:spcAft>
                <a:spcPts val="0"/>
              </a:spcAft>
              <a:buClr>
                <a:schemeClr val="lt1"/>
              </a:buClr>
              <a:buSzPts val="2100"/>
              <a:buFont typeface="Calibri"/>
              <a:buAutoNum type="arabicParenR"/>
            </a:pPr>
            <a:r>
              <a:rPr b="0" i="0" lang="en" sz="2100" u="none" cap="none" strike="noStrike">
                <a:solidFill>
                  <a:schemeClr val="lt1"/>
                </a:solidFill>
                <a:latin typeface="Calibri"/>
                <a:ea typeface="Calibri"/>
                <a:cs typeface="Calibri"/>
                <a:sym typeface="Calibri"/>
              </a:rPr>
              <a:t> The stand-up meeting is not for micromanagement.</a:t>
            </a:r>
            <a:endParaRPr sz="2100"/>
          </a:p>
          <a:p>
            <a:pPr indent="-234950" lvl="2" marL="939800" marR="0" rtl="0" algn="l">
              <a:spcBef>
                <a:spcPts val="0"/>
              </a:spcBef>
              <a:spcAft>
                <a:spcPts val="0"/>
              </a:spcAft>
              <a:buClr>
                <a:schemeClr val="lt1"/>
              </a:buClr>
              <a:buSzPts val="2100"/>
              <a:buFont typeface="Calibri"/>
              <a:buAutoNum type="arabicParenR"/>
            </a:pPr>
            <a:r>
              <a:rPr b="0" i="0" lang="en" sz="2100" u="none" cap="none" strike="noStrike">
                <a:solidFill>
                  <a:schemeClr val="lt1"/>
                </a:solidFill>
                <a:latin typeface="Calibri"/>
                <a:ea typeface="Calibri"/>
                <a:cs typeface="Calibri"/>
                <a:sym typeface="Calibri"/>
              </a:rPr>
              <a:t> The stand-up meeting is not only for the Scrum Master.</a:t>
            </a:r>
            <a:endParaRPr sz="2100"/>
          </a:p>
          <a:p>
            <a:pPr indent="-234950" lvl="2" marL="939800" marR="0" rtl="0" algn="l">
              <a:spcBef>
                <a:spcPts val="0"/>
              </a:spcBef>
              <a:spcAft>
                <a:spcPts val="0"/>
              </a:spcAft>
              <a:buClr>
                <a:schemeClr val="lt1"/>
              </a:buClr>
              <a:buSzPts val="2100"/>
              <a:buFont typeface="Calibri"/>
              <a:buAutoNum type="arabicParenR"/>
            </a:pPr>
            <a:r>
              <a:rPr b="0" i="0" lang="en" sz="2100" u="none" cap="none" strike="noStrike">
                <a:solidFill>
                  <a:schemeClr val="lt1"/>
                </a:solidFill>
                <a:latin typeface="Calibri"/>
                <a:ea typeface="Calibri"/>
                <a:cs typeface="Calibri"/>
                <a:sym typeface="Calibri"/>
              </a:rPr>
              <a:t> The stand-up meeting is not a planning meeting.</a:t>
            </a:r>
            <a:endParaRPr sz="2100"/>
          </a:p>
          <a:p>
            <a:pPr indent="-234950" lvl="2" marL="939800" marR="0" rtl="0" algn="l">
              <a:spcBef>
                <a:spcPts val="0"/>
              </a:spcBef>
              <a:spcAft>
                <a:spcPts val="0"/>
              </a:spcAft>
              <a:buClr>
                <a:schemeClr val="lt1"/>
              </a:buClr>
              <a:buSzPts val="2100"/>
              <a:buFont typeface="Calibri"/>
              <a:buAutoNum type="arabicParenR"/>
            </a:pPr>
            <a:r>
              <a:rPr b="0" i="0" lang="en" sz="2100" u="none" cap="none" strike="noStrike">
                <a:solidFill>
                  <a:schemeClr val="lt1"/>
                </a:solidFill>
                <a:latin typeface="Calibri"/>
                <a:ea typeface="Calibri"/>
                <a:cs typeface="Calibri"/>
                <a:sym typeface="Calibri"/>
              </a:rPr>
              <a:t> The stand-up meeting is not a technical discussion.</a:t>
            </a:r>
            <a:endParaRPr sz="2100"/>
          </a:p>
          <a:p>
            <a:pPr indent="-234950" lvl="2" marL="939800" marR="0" rtl="0" algn="l">
              <a:spcBef>
                <a:spcPts val="0"/>
              </a:spcBef>
              <a:spcAft>
                <a:spcPts val="0"/>
              </a:spcAft>
              <a:buClr>
                <a:schemeClr val="lt1"/>
              </a:buClr>
              <a:buSzPts val="2100"/>
              <a:buFont typeface="Calibri"/>
              <a:buAutoNum type="arabicParenR"/>
            </a:pPr>
            <a:r>
              <a:rPr b="0" i="0" lang="en" sz="2100" u="none" cap="none" strike="noStrike">
                <a:solidFill>
                  <a:schemeClr val="lt1"/>
                </a:solidFill>
                <a:latin typeface="Calibri"/>
                <a:ea typeface="Calibri"/>
                <a:cs typeface="Calibri"/>
                <a:sym typeface="Calibri"/>
              </a:rPr>
              <a:t>The stand-up meeting must consist of the three questions.</a:t>
            </a:r>
            <a:endParaRPr b="0" i="0" sz="2100" u="none" cap="none" strike="noStrike">
              <a:solidFill>
                <a:schemeClr val="lt1"/>
              </a:solidFill>
              <a:latin typeface="Calibri"/>
              <a:ea typeface="Calibri"/>
              <a:cs typeface="Calibri"/>
              <a:sym typeface="Calibri"/>
            </a:endParaRPr>
          </a:p>
          <a:p>
            <a:pPr indent="0" lvl="0" marL="0" marR="0" rtl="0" algn="l">
              <a:spcBef>
                <a:spcPts val="0"/>
              </a:spcBef>
              <a:spcAft>
                <a:spcPts val="0"/>
              </a:spcAft>
              <a:buNone/>
            </a:pPr>
            <a:r>
              <a:t/>
            </a:r>
            <a:endParaRPr sz="15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5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5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5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500">
              <a:solidFill>
                <a:schemeClr val="lt1"/>
              </a:solidFill>
              <a:latin typeface="Calibri"/>
              <a:ea typeface="Calibri"/>
              <a:cs typeface="Calibri"/>
              <a:sym typeface="Calibri"/>
            </a:endParaRPr>
          </a:p>
          <a:p>
            <a:pPr indent="0" lvl="0" marL="0" rtl="0" algn="ctr">
              <a:lnSpc>
                <a:spcPct val="90000"/>
              </a:lnSpc>
              <a:spcBef>
                <a:spcPts val="0"/>
              </a:spcBef>
              <a:spcAft>
                <a:spcPts val="0"/>
              </a:spcAft>
              <a:buNone/>
            </a:pPr>
            <a:r>
              <a:rPr lang="en" sz="1500" u="sng">
                <a:solidFill>
                  <a:schemeClr val="hlink"/>
                </a:solidFill>
                <a:latin typeface="Calibri"/>
                <a:ea typeface="Calibri"/>
                <a:cs typeface="Calibri"/>
                <a:sym typeface="Calibri"/>
                <a:hlinkClick r:id="rId4"/>
              </a:rPr>
              <a:t>https://www.scrumalliance.org/community/articles/2014/july/7-mistakes-during-the-daily-stand-up-meeting</a:t>
            </a:r>
            <a:endParaRPr sz="1500">
              <a:solidFill>
                <a:schemeClr val="dk1"/>
              </a:solidFill>
              <a:latin typeface="Calibri"/>
              <a:ea typeface="Calibri"/>
              <a:cs typeface="Calibri"/>
              <a:sym typeface="Calibri"/>
            </a:endParaRPr>
          </a:p>
          <a:p>
            <a:pPr indent="0" lvl="0" marL="685800" marR="0" rtl="0" algn="l">
              <a:spcBef>
                <a:spcPts val="0"/>
              </a:spcBef>
              <a:spcAft>
                <a:spcPts val="0"/>
              </a:spcAft>
              <a:buNone/>
            </a:pPr>
            <a:r>
              <a:t/>
            </a:r>
            <a:endParaRPr sz="1500">
              <a:solidFill>
                <a:schemeClr val="lt1"/>
              </a:solidFill>
              <a:latin typeface="Calibri"/>
              <a:ea typeface="Calibri"/>
              <a:cs typeface="Calibri"/>
              <a:sym typeface="Calibri"/>
            </a:endParaRPr>
          </a:p>
        </p:txBody>
      </p:sp>
      <p:sp>
        <p:nvSpPr>
          <p:cNvPr id="308" name="Google Shape;308;p44"/>
          <p:cNvSpPr txBox="1"/>
          <p:nvPr>
            <p:ph idx="12" type="sldNum"/>
          </p:nvPr>
        </p:nvSpPr>
        <p:spPr>
          <a:xfrm>
            <a:off x="3543300" y="4767272"/>
            <a:ext cx="20574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solidFill>
                  <a:srgbClr val="FFFFFF"/>
                </a:solidFill>
              </a:rPr>
              <a:t>‹#›</a:t>
            </a:fld>
            <a:endParaRPr>
              <a:solidFill>
                <a:srgbClr val="FFFFFF"/>
              </a:solidFill>
            </a:endParaRPr>
          </a:p>
        </p:txBody>
      </p:sp>
      <p:sp>
        <p:nvSpPr>
          <p:cNvPr id="309" name="Google Shape;309;p44"/>
          <p:cNvSpPr txBox="1"/>
          <p:nvPr/>
        </p:nvSpPr>
        <p:spPr>
          <a:xfrm>
            <a:off x="-15225" y="-33600"/>
            <a:ext cx="9144000" cy="658500"/>
          </a:xfrm>
          <a:prstGeom prst="rect">
            <a:avLst/>
          </a:prstGeom>
          <a:solidFill>
            <a:srgbClr val="CCCCCC"/>
          </a:solid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3300"/>
              <a:buFont typeface="Calibri"/>
              <a:buNone/>
            </a:pPr>
            <a:r>
              <a:rPr b="1" lang="en" sz="2500">
                <a:solidFill>
                  <a:srgbClr val="CC0000"/>
                </a:solidFill>
                <a:latin typeface="Calibri"/>
                <a:ea typeface="Calibri"/>
                <a:cs typeface="Calibri"/>
                <a:sym typeface="Calibri"/>
              </a:rPr>
              <a:t>   What Daily Scrum is NOT</a:t>
            </a:r>
            <a:endParaRPr b="1" sz="2500">
              <a:solidFill>
                <a:srgbClr val="CC0000"/>
              </a:solidFill>
              <a:latin typeface="Calibri"/>
              <a:ea typeface="Calibri"/>
              <a:cs typeface="Calibri"/>
              <a:sym typeface="Calibri"/>
            </a:endParaRPr>
          </a:p>
        </p:txBody>
      </p:sp>
      <p:pic>
        <p:nvPicPr>
          <p:cNvPr id="310" name="Google Shape;310;p44"/>
          <p:cNvPicPr preferRelativeResize="0"/>
          <p:nvPr/>
        </p:nvPicPr>
        <p:blipFill>
          <a:blip r:embed="rId5">
            <a:alphaModFix/>
          </a:blip>
          <a:stretch>
            <a:fillRect/>
          </a:stretch>
        </p:blipFill>
        <p:spPr>
          <a:xfrm>
            <a:off x="0" y="4954572"/>
            <a:ext cx="9143999" cy="41595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1" name="Shape 151"/>
        <p:cNvGrpSpPr/>
        <p:nvPr/>
      </p:nvGrpSpPr>
      <p:grpSpPr>
        <a:xfrm>
          <a:off x="0" y="0"/>
          <a:ext cx="0" cy="0"/>
          <a:chOff x="0" y="0"/>
          <a:chExt cx="0" cy="0"/>
        </a:xfrm>
      </p:grpSpPr>
      <p:pic>
        <p:nvPicPr>
          <p:cNvPr id="152" name="Google Shape;152;p27"/>
          <p:cNvPicPr preferRelativeResize="0"/>
          <p:nvPr/>
        </p:nvPicPr>
        <p:blipFill>
          <a:blip r:embed="rId3">
            <a:alphaModFix/>
          </a:blip>
          <a:stretch>
            <a:fillRect/>
          </a:stretch>
        </p:blipFill>
        <p:spPr>
          <a:xfrm>
            <a:off x="0" y="-40825"/>
            <a:ext cx="9144001" cy="5184324"/>
          </a:xfrm>
          <a:prstGeom prst="rect">
            <a:avLst/>
          </a:prstGeom>
          <a:noFill/>
          <a:ln>
            <a:noFill/>
          </a:ln>
        </p:spPr>
      </p:pic>
      <p:sp>
        <p:nvSpPr>
          <p:cNvPr id="153" name="Google Shape;153;p27"/>
          <p:cNvSpPr txBox="1"/>
          <p:nvPr/>
        </p:nvSpPr>
        <p:spPr>
          <a:xfrm>
            <a:off x="1801800" y="516625"/>
            <a:ext cx="45543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rgbClr val="CC0000"/>
                </a:solidFill>
                <a:latin typeface="Calibri"/>
                <a:ea typeface="Calibri"/>
                <a:cs typeface="Calibri"/>
                <a:sym typeface="Calibri"/>
              </a:rPr>
              <a:t>What is a </a:t>
            </a:r>
            <a:r>
              <a:rPr b="1" lang="en" sz="2300">
                <a:solidFill>
                  <a:srgbClr val="CC0000"/>
                </a:solidFill>
                <a:latin typeface="Calibri"/>
                <a:ea typeface="Calibri"/>
                <a:cs typeface="Calibri"/>
                <a:sym typeface="Calibri"/>
              </a:rPr>
              <a:t>Project</a:t>
            </a:r>
            <a:endParaRPr b="1" sz="2300">
              <a:solidFill>
                <a:srgbClr val="CC0000"/>
              </a:solidFill>
              <a:latin typeface="Calibri"/>
              <a:ea typeface="Calibri"/>
              <a:cs typeface="Calibri"/>
              <a:sym typeface="Calibri"/>
            </a:endParaRPr>
          </a:p>
        </p:txBody>
      </p:sp>
      <p:sp>
        <p:nvSpPr>
          <p:cNvPr id="154" name="Google Shape;154;p27"/>
          <p:cNvSpPr txBox="1"/>
          <p:nvPr/>
        </p:nvSpPr>
        <p:spPr>
          <a:xfrm>
            <a:off x="2207900" y="1182175"/>
            <a:ext cx="43158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Calibri"/>
                <a:ea typeface="Calibri"/>
                <a:cs typeface="Calibri"/>
                <a:sym typeface="Calibri"/>
              </a:rPr>
              <a:t>A temporary endeavor undertaken to create a </a:t>
            </a:r>
            <a:r>
              <a:rPr b="1" lang="en" sz="1600">
                <a:latin typeface="Calibri"/>
                <a:ea typeface="Calibri"/>
                <a:cs typeface="Calibri"/>
                <a:sym typeface="Calibri"/>
              </a:rPr>
              <a:t>unique result </a:t>
            </a:r>
            <a:r>
              <a:rPr lang="en" sz="1600">
                <a:latin typeface="Calibri"/>
                <a:ea typeface="Calibri"/>
                <a:cs typeface="Calibri"/>
                <a:sym typeface="Calibri"/>
              </a:rPr>
              <a:t>within a </a:t>
            </a:r>
            <a:r>
              <a:rPr b="1" i="1" lang="en" sz="1600">
                <a:latin typeface="Calibri"/>
                <a:ea typeface="Calibri"/>
                <a:cs typeface="Calibri"/>
                <a:sym typeface="Calibri"/>
              </a:rPr>
              <a:t>given time</a:t>
            </a:r>
            <a:endParaRPr b="1" i="1" sz="1600">
              <a:latin typeface="Calibri"/>
              <a:ea typeface="Calibri"/>
              <a:cs typeface="Calibri"/>
              <a:sym typeface="Calibri"/>
            </a:endParaRPr>
          </a:p>
          <a:p>
            <a:pPr indent="0" lvl="0" marL="0" rtl="0" algn="ctr">
              <a:spcBef>
                <a:spcPts val="0"/>
              </a:spcBef>
              <a:spcAft>
                <a:spcPts val="0"/>
              </a:spcAft>
              <a:buNone/>
            </a:pPr>
            <a:r>
              <a:t/>
            </a:r>
            <a:endParaRPr sz="1600">
              <a:latin typeface="Calibri"/>
              <a:ea typeface="Calibri"/>
              <a:cs typeface="Calibri"/>
              <a:sym typeface="Calibri"/>
            </a:endParaRPr>
          </a:p>
          <a:p>
            <a:pPr indent="0" lvl="0" marL="0" rtl="0" algn="ctr">
              <a:spcBef>
                <a:spcPts val="0"/>
              </a:spcBef>
              <a:spcAft>
                <a:spcPts val="0"/>
              </a:spcAft>
              <a:buNone/>
            </a:pPr>
            <a:r>
              <a:rPr b="1" lang="en" sz="1600">
                <a:latin typeface="Calibri"/>
                <a:ea typeface="Calibri"/>
                <a:cs typeface="Calibri"/>
                <a:sym typeface="Calibri"/>
              </a:rPr>
              <a:t>Building a house</a:t>
            </a:r>
            <a:endParaRPr b="1" sz="1600">
              <a:latin typeface="Calibri"/>
              <a:ea typeface="Calibri"/>
              <a:cs typeface="Calibri"/>
              <a:sym typeface="Calibri"/>
            </a:endParaRPr>
          </a:p>
          <a:p>
            <a:pPr indent="0" lvl="0" marL="0" rtl="0" algn="ctr">
              <a:spcBef>
                <a:spcPts val="0"/>
              </a:spcBef>
              <a:spcAft>
                <a:spcPts val="0"/>
              </a:spcAft>
              <a:buNone/>
            </a:pPr>
            <a:r>
              <a:rPr b="1" lang="en" sz="1600">
                <a:latin typeface="Calibri"/>
                <a:ea typeface="Calibri"/>
                <a:cs typeface="Calibri"/>
                <a:sym typeface="Calibri"/>
              </a:rPr>
              <a:t>Planning a</a:t>
            </a:r>
            <a:r>
              <a:rPr b="1" lang="en" sz="1600">
                <a:latin typeface="Calibri"/>
                <a:ea typeface="Calibri"/>
                <a:cs typeface="Calibri"/>
                <a:sym typeface="Calibri"/>
              </a:rPr>
              <a:t> wedding</a:t>
            </a:r>
            <a:endParaRPr b="1" sz="1600">
              <a:latin typeface="Calibri"/>
              <a:ea typeface="Calibri"/>
              <a:cs typeface="Calibri"/>
              <a:sym typeface="Calibri"/>
            </a:endParaRPr>
          </a:p>
          <a:p>
            <a:pPr indent="0" lvl="0" marL="0" rtl="0" algn="ctr">
              <a:spcBef>
                <a:spcPts val="0"/>
              </a:spcBef>
              <a:spcAft>
                <a:spcPts val="0"/>
              </a:spcAft>
              <a:buNone/>
            </a:pPr>
            <a:r>
              <a:rPr b="1" lang="en" sz="1600">
                <a:latin typeface="Calibri"/>
                <a:ea typeface="Calibri"/>
                <a:cs typeface="Calibri"/>
                <a:sym typeface="Calibri"/>
              </a:rPr>
              <a:t>Developing a new vaccine</a:t>
            </a:r>
            <a:endParaRPr b="1" sz="16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94B"/>
        </a:solidFill>
      </p:bgPr>
    </p:bg>
    <p:spTree>
      <p:nvGrpSpPr>
        <p:cNvPr id="315" name="Shape 315"/>
        <p:cNvGrpSpPr/>
        <p:nvPr/>
      </p:nvGrpSpPr>
      <p:grpSpPr>
        <a:xfrm>
          <a:off x="0" y="0"/>
          <a:ext cx="0" cy="0"/>
          <a:chOff x="0" y="0"/>
          <a:chExt cx="0" cy="0"/>
        </a:xfrm>
      </p:grpSpPr>
      <p:pic>
        <p:nvPicPr>
          <p:cNvPr id="316" name="Google Shape;316;p45"/>
          <p:cNvPicPr preferRelativeResize="0"/>
          <p:nvPr/>
        </p:nvPicPr>
        <p:blipFill>
          <a:blip r:embed="rId3">
            <a:alphaModFix/>
          </a:blip>
          <a:stretch>
            <a:fillRect/>
          </a:stretch>
        </p:blipFill>
        <p:spPr>
          <a:xfrm>
            <a:off x="0" y="-40825"/>
            <a:ext cx="9144001" cy="5184324"/>
          </a:xfrm>
          <a:prstGeom prst="rect">
            <a:avLst/>
          </a:prstGeom>
          <a:noFill/>
          <a:ln>
            <a:noFill/>
          </a:ln>
        </p:spPr>
      </p:pic>
      <p:sp>
        <p:nvSpPr>
          <p:cNvPr id="317" name="Google Shape;317;p45"/>
          <p:cNvSpPr txBox="1"/>
          <p:nvPr>
            <p:ph type="title"/>
          </p:nvPr>
        </p:nvSpPr>
        <p:spPr>
          <a:xfrm>
            <a:off x="0" y="-23225"/>
            <a:ext cx="9144000" cy="660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900">
                <a:solidFill>
                  <a:srgbClr val="CC0000"/>
                </a:solidFill>
              </a:rPr>
              <a:t>What is a Scrum Master?</a:t>
            </a:r>
            <a:endParaRPr b="1" sz="2900">
              <a:solidFill>
                <a:srgbClr val="CC0000"/>
              </a:solidFill>
            </a:endParaRPr>
          </a:p>
        </p:txBody>
      </p:sp>
      <p:sp>
        <p:nvSpPr>
          <p:cNvPr id="318" name="Google Shape;318;p45"/>
          <p:cNvSpPr txBox="1"/>
          <p:nvPr>
            <p:ph idx="1" type="body"/>
          </p:nvPr>
        </p:nvSpPr>
        <p:spPr>
          <a:xfrm>
            <a:off x="628650" y="928800"/>
            <a:ext cx="3483000" cy="3263400"/>
          </a:xfrm>
          <a:prstGeom prst="rect">
            <a:avLst/>
          </a:prstGeom>
        </p:spPr>
        <p:txBody>
          <a:bodyPr anchorCtr="0" anchor="t" bIns="34275" lIns="68575" spcFirstLastPara="1" rIns="68575" wrap="square" tIns="34275">
            <a:noAutofit/>
          </a:bodyPr>
          <a:lstStyle/>
          <a:p>
            <a:pPr indent="-279400" lvl="0" marL="342900" rtl="0" algn="l">
              <a:spcBef>
                <a:spcPts val="800"/>
              </a:spcBef>
              <a:spcAft>
                <a:spcPts val="0"/>
              </a:spcAft>
              <a:buClr>
                <a:srgbClr val="000000"/>
              </a:buClr>
              <a:buSzPts val="1800"/>
              <a:buChar char="•"/>
            </a:pPr>
            <a:r>
              <a:rPr lang="en" sz="1800">
                <a:solidFill>
                  <a:srgbClr val="000000"/>
                </a:solidFill>
              </a:rPr>
              <a:t>Not the boss but a facilitator</a:t>
            </a:r>
            <a:endParaRPr sz="1800">
              <a:solidFill>
                <a:srgbClr val="000000"/>
              </a:solidFill>
            </a:endParaRPr>
          </a:p>
          <a:p>
            <a:pPr indent="-279400" lvl="0" marL="342900" rtl="0" algn="l">
              <a:spcBef>
                <a:spcPts val="0"/>
              </a:spcBef>
              <a:spcAft>
                <a:spcPts val="0"/>
              </a:spcAft>
              <a:buClr>
                <a:srgbClr val="000000"/>
              </a:buClr>
              <a:buSzPts val="1800"/>
              <a:buChar char="•"/>
            </a:pPr>
            <a:r>
              <a:rPr lang="en" sz="1800">
                <a:solidFill>
                  <a:srgbClr val="000000"/>
                </a:solidFill>
              </a:rPr>
              <a:t>Leads Daily Scrum</a:t>
            </a:r>
            <a:endParaRPr sz="1800">
              <a:solidFill>
                <a:srgbClr val="000000"/>
              </a:solidFill>
            </a:endParaRPr>
          </a:p>
          <a:p>
            <a:pPr indent="-279400" lvl="0" marL="342900" rtl="0" algn="l">
              <a:spcBef>
                <a:spcPts val="0"/>
              </a:spcBef>
              <a:spcAft>
                <a:spcPts val="0"/>
              </a:spcAft>
              <a:buClr>
                <a:srgbClr val="000000"/>
              </a:buClr>
              <a:buSzPts val="1800"/>
              <a:buChar char="•"/>
            </a:pPr>
            <a:r>
              <a:rPr lang="en" sz="1800">
                <a:solidFill>
                  <a:srgbClr val="000000"/>
                </a:solidFill>
              </a:rPr>
              <a:t>Protects and encourages the team</a:t>
            </a:r>
            <a:endParaRPr sz="1800">
              <a:solidFill>
                <a:srgbClr val="000000"/>
              </a:solidFill>
            </a:endParaRPr>
          </a:p>
          <a:p>
            <a:pPr indent="-279400" lvl="0" marL="342900" rtl="0" algn="l">
              <a:spcBef>
                <a:spcPts val="0"/>
              </a:spcBef>
              <a:spcAft>
                <a:spcPts val="0"/>
              </a:spcAft>
              <a:buClr>
                <a:srgbClr val="000000"/>
              </a:buClr>
              <a:buSzPts val="1800"/>
              <a:buChar char="•"/>
            </a:pPr>
            <a:r>
              <a:rPr lang="en" sz="1800">
                <a:solidFill>
                  <a:srgbClr val="000000"/>
                </a:solidFill>
              </a:rPr>
              <a:t>Removes impediments of the team</a:t>
            </a:r>
            <a:endParaRPr sz="1800">
              <a:solidFill>
                <a:srgbClr val="000000"/>
              </a:solidFill>
            </a:endParaRPr>
          </a:p>
          <a:p>
            <a:pPr indent="-279400" lvl="0" marL="342900" rtl="0" algn="l">
              <a:spcBef>
                <a:spcPts val="0"/>
              </a:spcBef>
              <a:spcAft>
                <a:spcPts val="0"/>
              </a:spcAft>
              <a:buClr>
                <a:srgbClr val="000000"/>
              </a:buClr>
              <a:buSzPts val="1800"/>
              <a:buChar char="•"/>
            </a:pPr>
            <a:r>
              <a:rPr lang="en" sz="1800">
                <a:solidFill>
                  <a:srgbClr val="000000"/>
                </a:solidFill>
              </a:rPr>
              <a:t>Provides performance updates and communicates with Project Managers of any setbacks affecting team</a:t>
            </a:r>
            <a:endParaRPr sz="1800">
              <a:solidFill>
                <a:srgbClr val="000000"/>
              </a:solidFill>
            </a:endParaRPr>
          </a:p>
        </p:txBody>
      </p:sp>
      <p:pic>
        <p:nvPicPr>
          <p:cNvPr id="319" name="Google Shape;319;p45"/>
          <p:cNvPicPr preferRelativeResize="0"/>
          <p:nvPr/>
        </p:nvPicPr>
        <p:blipFill>
          <a:blip r:embed="rId4">
            <a:alphaModFix/>
          </a:blip>
          <a:stretch>
            <a:fillRect/>
          </a:stretch>
        </p:blipFill>
        <p:spPr>
          <a:xfrm>
            <a:off x="4681538" y="1157400"/>
            <a:ext cx="4216389" cy="25082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0" st="0"/>
                                            </p:txEl>
                                          </p:spTgt>
                                        </p:tgtEl>
                                        <p:attrNameLst>
                                          <p:attrName>style.visibility</p:attrName>
                                        </p:attrNameLst>
                                      </p:cBhvr>
                                      <p:to>
                                        <p:strVal val="visible"/>
                                      </p:to>
                                    </p:set>
                                    <p:animEffect filter="fade" transition="in">
                                      <p:cBhvr>
                                        <p:cTn dur="1000"/>
                                        <p:tgtEl>
                                          <p:spTgt spid="3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1" st="1"/>
                                            </p:txEl>
                                          </p:spTgt>
                                        </p:tgtEl>
                                        <p:attrNameLst>
                                          <p:attrName>style.visibility</p:attrName>
                                        </p:attrNameLst>
                                      </p:cBhvr>
                                      <p:to>
                                        <p:strVal val="visible"/>
                                      </p:to>
                                    </p:set>
                                    <p:animEffect filter="fade" transition="in">
                                      <p:cBhvr>
                                        <p:cTn dur="1000"/>
                                        <p:tgtEl>
                                          <p:spTgt spid="3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2" st="2"/>
                                            </p:txEl>
                                          </p:spTgt>
                                        </p:tgtEl>
                                        <p:attrNameLst>
                                          <p:attrName>style.visibility</p:attrName>
                                        </p:attrNameLst>
                                      </p:cBhvr>
                                      <p:to>
                                        <p:strVal val="visible"/>
                                      </p:to>
                                    </p:set>
                                    <p:animEffect filter="fade" transition="in">
                                      <p:cBhvr>
                                        <p:cTn dur="1000"/>
                                        <p:tgtEl>
                                          <p:spTgt spid="3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3" st="3"/>
                                            </p:txEl>
                                          </p:spTgt>
                                        </p:tgtEl>
                                        <p:attrNameLst>
                                          <p:attrName>style.visibility</p:attrName>
                                        </p:attrNameLst>
                                      </p:cBhvr>
                                      <p:to>
                                        <p:strVal val="visible"/>
                                      </p:to>
                                    </p:set>
                                    <p:animEffect filter="fade" transition="in">
                                      <p:cBhvr>
                                        <p:cTn dur="1000"/>
                                        <p:tgtEl>
                                          <p:spTgt spid="3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4" st="4"/>
                                            </p:txEl>
                                          </p:spTgt>
                                        </p:tgtEl>
                                        <p:attrNameLst>
                                          <p:attrName>style.visibility</p:attrName>
                                        </p:attrNameLst>
                                      </p:cBhvr>
                                      <p:to>
                                        <p:strVal val="visible"/>
                                      </p:to>
                                    </p:set>
                                    <p:animEffect filter="fade" transition="in">
                                      <p:cBhvr>
                                        <p:cTn dur="1000"/>
                                        <p:tgtEl>
                                          <p:spTgt spid="31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46"/>
          <p:cNvPicPr preferRelativeResize="0"/>
          <p:nvPr/>
        </p:nvPicPr>
        <p:blipFill>
          <a:blip r:embed="rId3">
            <a:alphaModFix/>
          </a:blip>
          <a:stretch>
            <a:fillRect/>
          </a:stretch>
        </p:blipFill>
        <p:spPr>
          <a:xfrm>
            <a:off x="0" y="-40825"/>
            <a:ext cx="9144001" cy="5184324"/>
          </a:xfrm>
          <a:prstGeom prst="rect">
            <a:avLst/>
          </a:prstGeom>
          <a:noFill/>
          <a:ln>
            <a:noFill/>
          </a:ln>
        </p:spPr>
      </p:pic>
      <p:pic>
        <p:nvPicPr>
          <p:cNvPr descr="Image result for kanban japanese characters" id="326" name="Google Shape;326;p46"/>
          <p:cNvPicPr preferRelativeResize="0"/>
          <p:nvPr/>
        </p:nvPicPr>
        <p:blipFill rotWithShape="1">
          <a:blip r:embed="rId4">
            <a:alphaModFix/>
          </a:blip>
          <a:srcRect b="0" l="0" r="0" t="0"/>
          <a:stretch/>
        </p:blipFill>
        <p:spPr>
          <a:xfrm>
            <a:off x="2605000" y="0"/>
            <a:ext cx="6538999" cy="4718998"/>
          </a:xfrm>
          <a:prstGeom prst="rect">
            <a:avLst/>
          </a:prstGeom>
          <a:noFill/>
          <a:ln>
            <a:noFill/>
          </a:ln>
        </p:spPr>
      </p:pic>
      <p:sp>
        <p:nvSpPr>
          <p:cNvPr id="327" name="Google Shape;327;p46"/>
          <p:cNvSpPr txBox="1"/>
          <p:nvPr>
            <p:ph idx="1" type="body"/>
          </p:nvPr>
        </p:nvSpPr>
        <p:spPr>
          <a:xfrm>
            <a:off x="0" y="792075"/>
            <a:ext cx="2604900" cy="34911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FFFF00"/>
              </a:buClr>
              <a:buSzPts val="3300"/>
              <a:buFont typeface="Arial"/>
              <a:buNone/>
            </a:pPr>
            <a:r>
              <a:rPr b="0" i="0" lang="en" sz="2000" u="none" cap="none" strike="noStrike">
                <a:solidFill>
                  <a:srgbClr val="000000"/>
                </a:solidFill>
                <a:latin typeface="Calibri"/>
                <a:ea typeface="Calibri"/>
                <a:cs typeface="Calibri"/>
                <a:sym typeface="Calibri"/>
              </a:rPr>
              <a:t>Kanban is a popular framework used </a:t>
            </a:r>
            <a:r>
              <a:rPr lang="en" sz="2000">
                <a:solidFill>
                  <a:srgbClr val="000000"/>
                </a:solidFill>
              </a:rPr>
              <a:t>by </a:t>
            </a:r>
            <a:r>
              <a:rPr b="0" i="0" lang="en" sz="2000" u="none" cap="none" strike="noStrike">
                <a:solidFill>
                  <a:srgbClr val="000000"/>
                </a:solidFill>
                <a:latin typeface="Calibri"/>
                <a:ea typeface="Calibri"/>
                <a:cs typeface="Calibri"/>
                <a:sym typeface="Calibri"/>
              </a:rPr>
              <a:t>teams </a:t>
            </a:r>
            <a:r>
              <a:rPr b="0" i="0" lang="en" sz="2000" cap="none" strike="noStrike">
                <a:solidFill>
                  <a:srgbClr val="000000"/>
                </a:solidFill>
                <a:latin typeface="Calibri"/>
                <a:ea typeface="Calibri"/>
                <a:cs typeface="Calibri"/>
                <a:sym typeface="Calibri"/>
              </a:rPr>
              <a:t>practicing agile </a:t>
            </a:r>
            <a:r>
              <a:rPr b="0" i="0" lang="en" sz="2000" u="none" cap="none" strike="noStrike">
                <a:solidFill>
                  <a:srgbClr val="000000"/>
                </a:solidFill>
                <a:latin typeface="Calibri"/>
                <a:ea typeface="Calibri"/>
                <a:cs typeface="Calibri"/>
                <a:sym typeface="Calibri"/>
              </a:rPr>
              <a:t>software development but now commonly used in </a:t>
            </a:r>
            <a:r>
              <a:rPr lang="en" sz="2000">
                <a:solidFill>
                  <a:srgbClr val="000000"/>
                </a:solidFill>
              </a:rPr>
              <a:t>varying practices</a:t>
            </a:r>
            <a:r>
              <a:rPr b="0" i="0" lang="en" sz="2000" u="none" cap="none" strike="noStrike">
                <a:solidFill>
                  <a:srgbClr val="000000"/>
                </a:solidFill>
                <a:latin typeface="Calibri"/>
                <a:ea typeface="Calibri"/>
                <a:cs typeface="Calibri"/>
                <a:sym typeface="Calibri"/>
              </a:rPr>
              <a:t>.</a:t>
            </a:r>
            <a:endParaRPr sz="2000">
              <a:solidFill>
                <a:srgbClr val="000000"/>
              </a:solidFill>
            </a:endParaRPr>
          </a:p>
        </p:txBody>
      </p:sp>
      <p:sp>
        <p:nvSpPr>
          <p:cNvPr id="328" name="Google Shape;328;p46"/>
          <p:cNvSpPr txBox="1"/>
          <p:nvPr>
            <p:ph idx="12" type="sldNum"/>
          </p:nvPr>
        </p:nvSpPr>
        <p:spPr>
          <a:xfrm>
            <a:off x="3543300" y="4823597"/>
            <a:ext cx="20574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329" name="Google Shape;329;p46"/>
          <p:cNvPicPr preferRelativeResize="0"/>
          <p:nvPr/>
        </p:nvPicPr>
        <p:blipFill>
          <a:blip r:embed="rId5">
            <a:alphaModFix/>
          </a:blip>
          <a:stretch>
            <a:fillRect/>
          </a:stretch>
        </p:blipFill>
        <p:spPr>
          <a:xfrm>
            <a:off x="7581412" y="4786885"/>
            <a:ext cx="1458545" cy="234619"/>
          </a:xfrm>
          <a:prstGeom prst="rect">
            <a:avLst/>
          </a:prstGeom>
          <a:noFill/>
          <a:ln>
            <a:noFill/>
          </a:ln>
        </p:spPr>
      </p:pic>
      <p:sp>
        <p:nvSpPr>
          <p:cNvPr id="330" name="Google Shape;330;p46"/>
          <p:cNvSpPr txBox="1"/>
          <p:nvPr/>
        </p:nvSpPr>
        <p:spPr>
          <a:xfrm>
            <a:off x="113200" y="63675"/>
            <a:ext cx="23205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a:solidFill>
                  <a:srgbClr val="CC0000"/>
                </a:solidFill>
                <a:latin typeface="Calibri"/>
                <a:ea typeface="Calibri"/>
                <a:cs typeface="Calibri"/>
                <a:sym typeface="Calibri"/>
              </a:rPr>
              <a:t>Kanban</a:t>
            </a:r>
            <a:endParaRPr b="1" sz="2900">
              <a:solidFill>
                <a:srgbClr val="CC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47"/>
          <p:cNvPicPr preferRelativeResize="0"/>
          <p:nvPr/>
        </p:nvPicPr>
        <p:blipFill>
          <a:blip r:embed="rId3">
            <a:alphaModFix/>
          </a:blip>
          <a:stretch>
            <a:fillRect/>
          </a:stretch>
        </p:blipFill>
        <p:spPr>
          <a:xfrm>
            <a:off x="0" y="-40825"/>
            <a:ext cx="9144001" cy="5184324"/>
          </a:xfrm>
          <a:prstGeom prst="rect">
            <a:avLst/>
          </a:prstGeom>
          <a:noFill/>
          <a:ln>
            <a:noFill/>
          </a:ln>
        </p:spPr>
      </p:pic>
      <p:sp>
        <p:nvSpPr>
          <p:cNvPr id="337" name="Google Shape;337;p47"/>
          <p:cNvSpPr txBox="1"/>
          <p:nvPr>
            <p:ph idx="12" type="sldNum"/>
          </p:nvPr>
        </p:nvSpPr>
        <p:spPr>
          <a:xfrm>
            <a:off x="3543300" y="4823597"/>
            <a:ext cx="20574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338" name="Google Shape;338;p47"/>
          <p:cNvPicPr preferRelativeResize="0"/>
          <p:nvPr/>
        </p:nvPicPr>
        <p:blipFill>
          <a:blip r:embed="rId4">
            <a:alphaModFix/>
          </a:blip>
          <a:stretch>
            <a:fillRect/>
          </a:stretch>
        </p:blipFill>
        <p:spPr>
          <a:xfrm>
            <a:off x="7581412" y="4786885"/>
            <a:ext cx="1458545" cy="234619"/>
          </a:xfrm>
          <a:prstGeom prst="rect">
            <a:avLst/>
          </a:prstGeom>
          <a:noFill/>
          <a:ln>
            <a:noFill/>
          </a:ln>
        </p:spPr>
      </p:pic>
      <p:pic>
        <p:nvPicPr>
          <p:cNvPr id="339" name="Google Shape;339;p47"/>
          <p:cNvPicPr preferRelativeResize="0"/>
          <p:nvPr/>
        </p:nvPicPr>
        <p:blipFill>
          <a:blip r:embed="rId5">
            <a:alphaModFix/>
          </a:blip>
          <a:stretch>
            <a:fillRect/>
          </a:stretch>
        </p:blipFill>
        <p:spPr>
          <a:xfrm>
            <a:off x="192200" y="98450"/>
            <a:ext cx="8557850" cy="4613475"/>
          </a:xfrm>
          <a:prstGeom prst="rect">
            <a:avLst/>
          </a:prstGeom>
          <a:noFill/>
          <a:ln>
            <a:noFill/>
          </a:ln>
        </p:spPr>
      </p:pic>
      <p:sp>
        <p:nvSpPr>
          <p:cNvPr id="340" name="Google Shape;340;p47"/>
          <p:cNvSpPr txBox="1"/>
          <p:nvPr/>
        </p:nvSpPr>
        <p:spPr>
          <a:xfrm>
            <a:off x="6189125" y="98450"/>
            <a:ext cx="2106300" cy="3783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Trello board</a:t>
            </a:r>
            <a:endParaRPr b="1"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48"/>
          <p:cNvPicPr preferRelativeResize="0"/>
          <p:nvPr/>
        </p:nvPicPr>
        <p:blipFill>
          <a:blip r:embed="rId3">
            <a:alphaModFix/>
          </a:blip>
          <a:stretch>
            <a:fillRect/>
          </a:stretch>
        </p:blipFill>
        <p:spPr>
          <a:xfrm>
            <a:off x="0" y="-40825"/>
            <a:ext cx="9144001" cy="5184324"/>
          </a:xfrm>
          <a:prstGeom prst="rect">
            <a:avLst/>
          </a:prstGeom>
          <a:noFill/>
          <a:ln>
            <a:noFill/>
          </a:ln>
        </p:spPr>
      </p:pic>
      <p:sp>
        <p:nvSpPr>
          <p:cNvPr id="346" name="Google Shape;346;p48"/>
          <p:cNvSpPr txBox="1"/>
          <p:nvPr/>
        </p:nvSpPr>
        <p:spPr>
          <a:xfrm>
            <a:off x="1267650" y="3078325"/>
            <a:ext cx="6608700" cy="16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This course offers a very brief overview of project </a:t>
            </a:r>
            <a:r>
              <a:rPr lang="en">
                <a:latin typeface="Average"/>
                <a:ea typeface="Average"/>
                <a:cs typeface="Average"/>
                <a:sym typeface="Average"/>
              </a:rPr>
              <a:t>management</a:t>
            </a:r>
            <a:r>
              <a:rPr lang="en">
                <a:latin typeface="Average"/>
                <a:ea typeface="Average"/>
                <a:cs typeface="Average"/>
                <a:sym typeface="Average"/>
              </a:rPr>
              <a:t> which is intended to give you a basic understanding if and when confronted with the subject. </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For a good video on Project Management please follow this link: </a:t>
            </a:r>
            <a:r>
              <a:rPr lang="en" u="sng">
                <a:solidFill>
                  <a:schemeClr val="hlink"/>
                </a:solidFill>
                <a:latin typeface="Average"/>
                <a:ea typeface="Average"/>
                <a:cs typeface="Average"/>
                <a:sym typeface="Average"/>
                <a:hlinkClick r:id="rId4"/>
              </a:rPr>
              <a:t>https://www.youtube.com/watch?v=6LJLIfRfrts</a:t>
            </a:r>
            <a:r>
              <a:rPr lang="en">
                <a:solidFill>
                  <a:srgbClr val="FFFFFF"/>
                </a:solidFill>
                <a:latin typeface="Average"/>
                <a:ea typeface="Average"/>
                <a:cs typeface="Average"/>
                <a:sym typeface="Average"/>
              </a:rPr>
              <a:t> </a:t>
            </a:r>
            <a:endParaRPr>
              <a:solidFill>
                <a:srgbClr val="FFFFFF"/>
              </a:solidFill>
              <a:latin typeface="Average"/>
              <a:ea typeface="Average"/>
              <a:cs typeface="Average"/>
              <a:sym typeface="Average"/>
            </a:endParaRPr>
          </a:p>
        </p:txBody>
      </p:sp>
      <p:sp>
        <p:nvSpPr>
          <p:cNvPr id="347" name="Google Shape;347;p48"/>
          <p:cNvSpPr/>
          <p:nvPr/>
        </p:nvSpPr>
        <p:spPr>
          <a:xfrm>
            <a:off x="1333686" y="1290225"/>
            <a:ext cx="6084784" cy="1593674"/>
          </a:xfrm>
          <a:prstGeom prst="rect">
            <a:avLst/>
          </a:prstGeom>
        </p:spPr>
        <p:txBody>
          <a:bodyPr>
            <a:prstTxWarp prst="textPlain"/>
          </a:bodyPr>
          <a:lstStyle/>
          <a:p>
            <a:pPr lvl="0" algn="ctr"/>
            <a:r>
              <a:rPr b="0" i="0">
                <a:ln cap="flat" cmpd="sng" w="9525">
                  <a:solidFill>
                    <a:srgbClr val="01ABEC"/>
                  </a:solidFill>
                  <a:prstDash val="solid"/>
                  <a:round/>
                  <a:headEnd len="sm" w="sm" type="none"/>
                  <a:tailEnd len="sm" w="sm" type="none"/>
                </a:ln>
                <a:solidFill>
                  <a:srgbClr val="01ABEC"/>
                </a:solidFill>
                <a:latin typeface="Pacifico"/>
              </a:rPr>
              <a:t>The End</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8" name="Shape 158"/>
        <p:cNvGrpSpPr/>
        <p:nvPr/>
      </p:nvGrpSpPr>
      <p:grpSpPr>
        <a:xfrm>
          <a:off x="0" y="0"/>
          <a:ext cx="0" cy="0"/>
          <a:chOff x="0" y="0"/>
          <a:chExt cx="0" cy="0"/>
        </a:xfrm>
      </p:grpSpPr>
      <p:pic>
        <p:nvPicPr>
          <p:cNvPr id="159" name="Google Shape;159;p28"/>
          <p:cNvPicPr preferRelativeResize="0"/>
          <p:nvPr/>
        </p:nvPicPr>
        <p:blipFill>
          <a:blip r:embed="rId3">
            <a:alphaModFix/>
          </a:blip>
          <a:stretch>
            <a:fillRect/>
          </a:stretch>
        </p:blipFill>
        <p:spPr>
          <a:xfrm>
            <a:off x="0" y="-20412"/>
            <a:ext cx="9144001" cy="5184324"/>
          </a:xfrm>
          <a:prstGeom prst="rect">
            <a:avLst/>
          </a:prstGeom>
          <a:noFill/>
          <a:ln>
            <a:noFill/>
          </a:ln>
        </p:spPr>
      </p:pic>
      <p:sp>
        <p:nvSpPr>
          <p:cNvPr id="160" name="Google Shape;160;p28"/>
          <p:cNvSpPr txBox="1"/>
          <p:nvPr/>
        </p:nvSpPr>
        <p:spPr>
          <a:xfrm>
            <a:off x="1939425" y="473475"/>
            <a:ext cx="45543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rgbClr val="CC0000"/>
                </a:solidFill>
                <a:latin typeface="Calibri"/>
                <a:ea typeface="Calibri"/>
                <a:cs typeface="Calibri"/>
                <a:sym typeface="Calibri"/>
              </a:rPr>
              <a:t>Management</a:t>
            </a:r>
            <a:endParaRPr b="1" sz="2300">
              <a:solidFill>
                <a:srgbClr val="CC0000"/>
              </a:solidFill>
              <a:latin typeface="Calibri"/>
              <a:ea typeface="Calibri"/>
              <a:cs typeface="Calibri"/>
              <a:sym typeface="Calibri"/>
            </a:endParaRPr>
          </a:p>
        </p:txBody>
      </p:sp>
      <p:sp>
        <p:nvSpPr>
          <p:cNvPr id="161" name="Google Shape;161;p28"/>
          <p:cNvSpPr txBox="1"/>
          <p:nvPr/>
        </p:nvSpPr>
        <p:spPr>
          <a:xfrm>
            <a:off x="1806400" y="1412800"/>
            <a:ext cx="50130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Calibri"/>
                <a:ea typeface="Calibri"/>
                <a:cs typeface="Calibri"/>
                <a:sym typeface="Calibri"/>
              </a:rPr>
              <a:t>Application of knowledge, skills, tools and techniques to meet goals and requirements on an </a:t>
            </a:r>
            <a:r>
              <a:rPr b="1" lang="en" sz="1600">
                <a:latin typeface="Calibri"/>
                <a:ea typeface="Calibri"/>
                <a:cs typeface="Calibri"/>
                <a:sym typeface="Calibri"/>
              </a:rPr>
              <a:t>ongoing basis</a:t>
            </a:r>
            <a:endParaRPr b="1" sz="1600">
              <a:latin typeface="Calibri"/>
              <a:ea typeface="Calibri"/>
              <a:cs typeface="Calibri"/>
              <a:sym typeface="Calibri"/>
            </a:endParaRPr>
          </a:p>
          <a:p>
            <a:pPr indent="0" lvl="0" marL="0" rtl="0" algn="ctr">
              <a:spcBef>
                <a:spcPts val="0"/>
              </a:spcBef>
              <a:spcAft>
                <a:spcPts val="0"/>
              </a:spcAft>
              <a:buNone/>
            </a:pPr>
            <a:r>
              <a:t/>
            </a:r>
            <a:endParaRPr sz="1600">
              <a:latin typeface="Calibri"/>
              <a:ea typeface="Calibri"/>
              <a:cs typeface="Calibri"/>
              <a:sym typeface="Calibri"/>
            </a:endParaRPr>
          </a:p>
          <a:p>
            <a:pPr indent="0" lvl="0" marL="0" rtl="0" algn="ctr">
              <a:spcBef>
                <a:spcPts val="0"/>
              </a:spcBef>
              <a:spcAft>
                <a:spcPts val="0"/>
              </a:spcAft>
              <a:buNone/>
            </a:pPr>
            <a:r>
              <a:rPr b="1" lang="en" sz="1600">
                <a:latin typeface="Calibri"/>
                <a:ea typeface="Calibri"/>
                <a:cs typeface="Calibri"/>
                <a:sym typeface="Calibri"/>
              </a:rPr>
              <a:t>Leading an IT team</a:t>
            </a:r>
            <a:endParaRPr b="1" sz="1600">
              <a:latin typeface="Calibri"/>
              <a:ea typeface="Calibri"/>
              <a:cs typeface="Calibri"/>
              <a:sym typeface="Calibri"/>
            </a:endParaRPr>
          </a:p>
          <a:p>
            <a:pPr indent="0" lvl="0" marL="0" rtl="0" algn="ctr">
              <a:spcBef>
                <a:spcPts val="0"/>
              </a:spcBef>
              <a:spcAft>
                <a:spcPts val="0"/>
              </a:spcAft>
              <a:buNone/>
            </a:pPr>
            <a:r>
              <a:rPr b="1" lang="en" sz="1600">
                <a:latin typeface="Calibri"/>
                <a:ea typeface="Calibri"/>
                <a:cs typeface="Calibri"/>
                <a:sym typeface="Calibri"/>
              </a:rPr>
              <a:t>Parenting a family</a:t>
            </a:r>
            <a:endParaRPr b="1" sz="1600">
              <a:latin typeface="Calibri"/>
              <a:ea typeface="Calibri"/>
              <a:cs typeface="Calibri"/>
              <a:sym typeface="Calibri"/>
            </a:endParaRPr>
          </a:p>
          <a:p>
            <a:pPr indent="0" lvl="0" marL="0" rtl="0" algn="ctr">
              <a:spcBef>
                <a:spcPts val="0"/>
              </a:spcBef>
              <a:spcAft>
                <a:spcPts val="0"/>
              </a:spcAft>
              <a:buNone/>
            </a:pPr>
            <a:r>
              <a:rPr b="1" lang="en" sz="1600">
                <a:latin typeface="Calibri"/>
                <a:ea typeface="Calibri"/>
                <a:cs typeface="Calibri"/>
                <a:sym typeface="Calibri"/>
              </a:rPr>
              <a:t>Running a company or department</a:t>
            </a:r>
            <a:endParaRPr b="1" sz="1600">
              <a:latin typeface="Calibri"/>
              <a:ea typeface="Calibri"/>
              <a:cs typeface="Calibri"/>
              <a:sym typeface="Calibri"/>
            </a:endParaRPr>
          </a:p>
          <a:p>
            <a:pPr indent="0" lvl="0" marL="0" rtl="0" algn="ctr">
              <a:spcBef>
                <a:spcPts val="0"/>
              </a:spcBef>
              <a:spcAft>
                <a:spcPts val="0"/>
              </a:spcAft>
              <a:buNone/>
            </a:pPr>
            <a:r>
              <a:t/>
            </a:r>
            <a:endParaRPr b="1" i="1" sz="16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5" name="Shape 165"/>
        <p:cNvGrpSpPr/>
        <p:nvPr/>
      </p:nvGrpSpPr>
      <p:grpSpPr>
        <a:xfrm>
          <a:off x="0" y="0"/>
          <a:ext cx="0" cy="0"/>
          <a:chOff x="0" y="0"/>
          <a:chExt cx="0" cy="0"/>
        </a:xfrm>
      </p:grpSpPr>
      <p:pic>
        <p:nvPicPr>
          <p:cNvPr id="166" name="Google Shape;166;p29"/>
          <p:cNvPicPr preferRelativeResize="0"/>
          <p:nvPr/>
        </p:nvPicPr>
        <p:blipFill>
          <a:blip r:embed="rId3">
            <a:alphaModFix/>
          </a:blip>
          <a:stretch>
            <a:fillRect/>
          </a:stretch>
        </p:blipFill>
        <p:spPr>
          <a:xfrm>
            <a:off x="0" y="-40825"/>
            <a:ext cx="9144001" cy="5184324"/>
          </a:xfrm>
          <a:prstGeom prst="rect">
            <a:avLst/>
          </a:prstGeom>
          <a:noFill/>
          <a:ln>
            <a:noFill/>
          </a:ln>
        </p:spPr>
      </p:pic>
      <p:sp>
        <p:nvSpPr>
          <p:cNvPr id="167" name="Google Shape;167;p29"/>
          <p:cNvSpPr txBox="1"/>
          <p:nvPr/>
        </p:nvSpPr>
        <p:spPr>
          <a:xfrm>
            <a:off x="318375" y="1290100"/>
            <a:ext cx="2532000" cy="15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Calibri"/>
                <a:ea typeface="Calibri"/>
                <a:cs typeface="Calibri"/>
                <a:sym typeface="Calibri"/>
              </a:rPr>
              <a:t>This approach was called </a:t>
            </a:r>
            <a:r>
              <a:rPr b="1" lang="en" sz="1500">
                <a:latin typeface="Calibri"/>
                <a:ea typeface="Calibri"/>
                <a:cs typeface="Calibri"/>
                <a:sym typeface="Calibri"/>
              </a:rPr>
              <a:t>Waterfall</a:t>
            </a:r>
            <a:r>
              <a:rPr lang="en" sz="1500">
                <a:latin typeface="Calibri"/>
                <a:ea typeface="Calibri"/>
                <a:cs typeface="Calibri"/>
                <a:sym typeface="Calibri"/>
              </a:rPr>
              <a:t> due to its design of cascading of activities in phases, starting from planning, building, testing, reviewing and deploying</a:t>
            </a:r>
            <a:endParaRPr sz="1500">
              <a:latin typeface="Calibri"/>
              <a:ea typeface="Calibri"/>
              <a:cs typeface="Calibri"/>
              <a:sym typeface="Calibri"/>
            </a:endParaRPr>
          </a:p>
        </p:txBody>
      </p:sp>
      <p:sp>
        <p:nvSpPr>
          <p:cNvPr id="168" name="Google Shape;168;p29"/>
          <p:cNvSpPr/>
          <p:nvPr/>
        </p:nvSpPr>
        <p:spPr>
          <a:xfrm>
            <a:off x="64375" y="1461275"/>
            <a:ext cx="98100" cy="8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9"/>
          <p:cNvSpPr txBox="1"/>
          <p:nvPr/>
        </p:nvSpPr>
        <p:spPr>
          <a:xfrm>
            <a:off x="2057400" y="342900"/>
            <a:ext cx="52959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rgbClr val="CC0000"/>
                </a:solidFill>
                <a:latin typeface="Calibri"/>
                <a:ea typeface="Calibri"/>
                <a:cs typeface="Calibri"/>
                <a:sym typeface="Calibri"/>
              </a:rPr>
              <a:t>The Waterfall method</a:t>
            </a:r>
            <a:endParaRPr b="1" sz="2500">
              <a:solidFill>
                <a:srgbClr val="CC0000"/>
              </a:solidFill>
              <a:latin typeface="Calibri"/>
              <a:ea typeface="Calibri"/>
              <a:cs typeface="Calibri"/>
              <a:sym typeface="Calibri"/>
            </a:endParaRPr>
          </a:p>
        </p:txBody>
      </p:sp>
      <p:pic>
        <p:nvPicPr>
          <p:cNvPr id="170" name="Google Shape;170;p29"/>
          <p:cNvPicPr preferRelativeResize="0"/>
          <p:nvPr/>
        </p:nvPicPr>
        <p:blipFill>
          <a:blip r:embed="rId4">
            <a:alphaModFix/>
          </a:blip>
          <a:stretch>
            <a:fillRect/>
          </a:stretch>
        </p:blipFill>
        <p:spPr>
          <a:xfrm>
            <a:off x="2798950" y="1211900"/>
            <a:ext cx="6218050" cy="2877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4" name="Shape 174"/>
        <p:cNvGrpSpPr/>
        <p:nvPr/>
      </p:nvGrpSpPr>
      <p:grpSpPr>
        <a:xfrm>
          <a:off x="0" y="0"/>
          <a:ext cx="0" cy="0"/>
          <a:chOff x="0" y="0"/>
          <a:chExt cx="0" cy="0"/>
        </a:xfrm>
      </p:grpSpPr>
      <p:pic>
        <p:nvPicPr>
          <p:cNvPr id="175" name="Google Shape;175;p30"/>
          <p:cNvPicPr preferRelativeResize="0"/>
          <p:nvPr/>
        </p:nvPicPr>
        <p:blipFill>
          <a:blip r:embed="rId3">
            <a:alphaModFix/>
          </a:blip>
          <a:stretch>
            <a:fillRect/>
          </a:stretch>
        </p:blipFill>
        <p:spPr>
          <a:xfrm>
            <a:off x="0" y="-40825"/>
            <a:ext cx="9144001" cy="5184324"/>
          </a:xfrm>
          <a:prstGeom prst="rect">
            <a:avLst/>
          </a:prstGeom>
          <a:noFill/>
          <a:ln>
            <a:noFill/>
          </a:ln>
        </p:spPr>
      </p:pic>
      <p:sp>
        <p:nvSpPr>
          <p:cNvPr id="176" name="Google Shape;176;p30"/>
          <p:cNvSpPr txBox="1"/>
          <p:nvPr/>
        </p:nvSpPr>
        <p:spPr>
          <a:xfrm>
            <a:off x="1752600" y="0"/>
            <a:ext cx="51426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rgbClr val="CC0000"/>
                </a:solidFill>
                <a:latin typeface="Calibri"/>
                <a:ea typeface="Calibri"/>
                <a:cs typeface="Calibri"/>
                <a:sym typeface="Calibri"/>
              </a:rPr>
              <a:t>The Waterfall method</a:t>
            </a:r>
            <a:endParaRPr b="1" sz="2500">
              <a:solidFill>
                <a:srgbClr val="CC0000"/>
              </a:solidFill>
              <a:latin typeface="Calibri"/>
              <a:ea typeface="Calibri"/>
              <a:cs typeface="Calibri"/>
              <a:sym typeface="Calibri"/>
            </a:endParaRPr>
          </a:p>
        </p:txBody>
      </p:sp>
      <p:pic>
        <p:nvPicPr>
          <p:cNvPr id="177" name="Google Shape;177;p30"/>
          <p:cNvPicPr preferRelativeResize="0"/>
          <p:nvPr/>
        </p:nvPicPr>
        <p:blipFill>
          <a:blip r:embed="rId4">
            <a:alphaModFix/>
          </a:blip>
          <a:stretch>
            <a:fillRect/>
          </a:stretch>
        </p:blipFill>
        <p:spPr>
          <a:xfrm>
            <a:off x="2798950" y="735650"/>
            <a:ext cx="6218050" cy="2877775"/>
          </a:xfrm>
          <a:prstGeom prst="rect">
            <a:avLst/>
          </a:prstGeom>
          <a:noFill/>
          <a:ln>
            <a:noFill/>
          </a:ln>
        </p:spPr>
      </p:pic>
      <p:sp>
        <p:nvSpPr>
          <p:cNvPr id="178" name="Google Shape;178;p30"/>
          <p:cNvSpPr txBox="1"/>
          <p:nvPr/>
        </p:nvSpPr>
        <p:spPr>
          <a:xfrm flipH="1">
            <a:off x="227350" y="1089225"/>
            <a:ext cx="24192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B45F06"/>
                </a:solidFill>
                <a:latin typeface="Cabin SemiBold"/>
                <a:ea typeface="Cabin SemiBold"/>
                <a:cs typeface="Cabin SemiBold"/>
                <a:sym typeface="Cabin SemiBold"/>
              </a:rPr>
              <a:t>Advantages:</a:t>
            </a:r>
            <a:endParaRPr sz="2100">
              <a:solidFill>
                <a:srgbClr val="B45F06"/>
              </a:solidFill>
              <a:latin typeface="Cabin SemiBold"/>
              <a:ea typeface="Cabin SemiBold"/>
              <a:cs typeface="Cabin SemiBold"/>
              <a:sym typeface="Cabin SemiBold"/>
            </a:endParaRPr>
          </a:p>
          <a:p>
            <a:pPr indent="0" lvl="0" marL="0" rtl="0" algn="l">
              <a:spcBef>
                <a:spcPts val="0"/>
              </a:spcBef>
              <a:spcAft>
                <a:spcPts val="0"/>
              </a:spcAft>
              <a:buNone/>
            </a:pPr>
            <a:r>
              <a:t/>
            </a:r>
            <a:endParaRPr sz="900">
              <a:solidFill>
                <a:srgbClr val="B45F06"/>
              </a:solidFill>
              <a:latin typeface="Cabin SemiBold"/>
              <a:ea typeface="Cabin SemiBold"/>
              <a:cs typeface="Cabin SemiBold"/>
              <a:sym typeface="Cabin SemiBold"/>
            </a:endParaRPr>
          </a:p>
          <a:p>
            <a:pPr indent="-330200" lvl="0" marL="457200" rtl="0" algn="l">
              <a:spcBef>
                <a:spcPts val="0"/>
              </a:spcBef>
              <a:spcAft>
                <a:spcPts val="0"/>
              </a:spcAft>
              <a:buSzPts val="1600"/>
              <a:buFont typeface="Cabin"/>
              <a:buChar char="●"/>
            </a:pPr>
            <a:r>
              <a:rPr lang="en" sz="1600">
                <a:latin typeface="Cabin"/>
                <a:ea typeface="Cabin"/>
                <a:cs typeface="Cabin"/>
                <a:sym typeface="Cabin"/>
              </a:rPr>
              <a:t>Easy to manage</a:t>
            </a:r>
            <a:endParaRPr sz="1600">
              <a:latin typeface="Cabin"/>
              <a:ea typeface="Cabin"/>
              <a:cs typeface="Cabin"/>
              <a:sym typeface="Cabin"/>
            </a:endParaRPr>
          </a:p>
          <a:p>
            <a:pPr indent="-330200" lvl="0" marL="457200" rtl="0" algn="l">
              <a:spcBef>
                <a:spcPts val="0"/>
              </a:spcBef>
              <a:spcAft>
                <a:spcPts val="0"/>
              </a:spcAft>
              <a:buSzPts val="1600"/>
              <a:buFont typeface="Cabin"/>
              <a:buChar char="●"/>
            </a:pPr>
            <a:r>
              <a:rPr lang="en" sz="1600">
                <a:latin typeface="Cabin"/>
                <a:ea typeface="Cabin"/>
                <a:cs typeface="Cabin"/>
                <a:sym typeface="Cabin"/>
              </a:rPr>
              <a:t>Faster delivery</a:t>
            </a:r>
            <a:endParaRPr sz="1600">
              <a:latin typeface="Cabin"/>
              <a:ea typeface="Cabin"/>
              <a:cs typeface="Cabin"/>
              <a:sym typeface="Cabin"/>
            </a:endParaRPr>
          </a:p>
          <a:p>
            <a:pPr indent="-330200" lvl="0" marL="457200" rtl="0" algn="l">
              <a:spcBef>
                <a:spcPts val="0"/>
              </a:spcBef>
              <a:spcAft>
                <a:spcPts val="0"/>
              </a:spcAft>
              <a:buSzPts val="1600"/>
              <a:buFont typeface="Cabin"/>
              <a:buChar char="●"/>
            </a:pPr>
            <a:r>
              <a:rPr lang="en" sz="1600">
                <a:latin typeface="Cabin"/>
                <a:ea typeface="Cabin"/>
                <a:cs typeface="Cabin"/>
                <a:sym typeface="Cabin"/>
              </a:rPr>
              <a:t>Progress is easily measured</a:t>
            </a:r>
            <a:endParaRPr sz="1600">
              <a:latin typeface="Cabin"/>
              <a:ea typeface="Cabin"/>
              <a:cs typeface="Cabin"/>
              <a:sym typeface="Cabin"/>
            </a:endParaRPr>
          </a:p>
          <a:p>
            <a:pPr indent="-330200" lvl="0" marL="457200" rtl="0" algn="l">
              <a:spcBef>
                <a:spcPts val="0"/>
              </a:spcBef>
              <a:spcAft>
                <a:spcPts val="0"/>
              </a:spcAft>
              <a:buSzPts val="1600"/>
              <a:buFont typeface="Cabin"/>
              <a:buChar char="●"/>
            </a:pPr>
            <a:r>
              <a:rPr lang="en" sz="1600">
                <a:latin typeface="Cabin"/>
                <a:ea typeface="Cabin"/>
                <a:cs typeface="Cabin"/>
                <a:sym typeface="Cabin"/>
              </a:rPr>
              <a:t>Hands off approach</a:t>
            </a:r>
            <a:endParaRPr sz="1600">
              <a:latin typeface="Cabin"/>
              <a:ea typeface="Cabin"/>
              <a:cs typeface="Cabin"/>
              <a:sym typeface="Cabin"/>
            </a:endParaRPr>
          </a:p>
          <a:p>
            <a:pPr indent="-330200" lvl="0" marL="457200" rtl="0" algn="l">
              <a:spcBef>
                <a:spcPts val="0"/>
              </a:spcBef>
              <a:spcAft>
                <a:spcPts val="0"/>
              </a:spcAft>
              <a:buSzPts val="1600"/>
              <a:buFont typeface="Cabin"/>
              <a:buChar char="●"/>
            </a:pPr>
            <a:r>
              <a:rPr lang="en" sz="1600">
                <a:latin typeface="Cabin"/>
                <a:ea typeface="Cabin"/>
                <a:cs typeface="Cabin"/>
                <a:sym typeface="Cabin"/>
              </a:rPr>
              <a:t>Budget is set</a:t>
            </a:r>
            <a:endParaRPr sz="1600">
              <a:latin typeface="Cabin"/>
              <a:ea typeface="Cabin"/>
              <a:cs typeface="Cabin"/>
              <a:sym typeface="Cabin"/>
            </a:endParaRPr>
          </a:p>
          <a:p>
            <a:pPr indent="0" lvl="0" marL="0" rtl="0" algn="l">
              <a:spcBef>
                <a:spcPts val="0"/>
              </a:spcBef>
              <a:spcAft>
                <a:spcPts val="0"/>
              </a:spcAft>
              <a:buNone/>
            </a:pPr>
            <a:r>
              <a:t/>
            </a:r>
            <a:endParaRPr>
              <a:latin typeface="Cabin"/>
              <a:ea typeface="Cabin"/>
              <a:cs typeface="Cabin"/>
              <a:sym typeface="Cabin"/>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2" name="Shape 182"/>
        <p:cNvGrpSpPr/>
        <p:nvPr/>
      </p:nvGrpSpPr>
      <p:grpSpPr>
        <a:xfrm>
          <a:off x="0" y="0"/>
          <a:ext cx="0" cy="0"/>
          <a:chOff x="0" y="0"/>
          <a:chExt cx="0" cy="0"/>
        </a:xfrm>
      </p:grpSpPr>
      <p:pic>
        <p:nvPicPr>
          <p:cNvPr id="183" name="Google Shape;183;p31"/>
          <p:cNvPicPr preferRelativeResize="0"/>
          <p:nvPr/>
        </p:nvPicPr>
        <p:blipFill>
          <a:blip r:embed="rId3">
            <a:alphaModFix/>
          </a:blip>
          <a:stretch>
            <a:fillRect/>
          </a:stretch>
        </p:blipFill>
        <p:spPr>
          <a:xfrm>
            <a:off x="0" y="-40825"/>
            <a:ext cx="9144001" cy="5184324"/>
          </a:xfrm>
          <a:prstGeom prst="rect">
            <a:avLst/>
          </a:prstGeom>
          <a:noFill/>
          <a:ln>
            <a:noFill/>
          </a:ln>
        </p:spPr>
      </p:pic>
      <p:sp>
        <p:nvSpPr>
          <p:cNvPr id="184" name="Google Shape;184;p31"/>
          <p:cNvSpPr txBox="1"/>
          <p:nvPr/>
        </p:nvSpPr>
        <p:spPr>
          <a:xfrm>
            <a:off x="1752600" y="0"/>
            <a:ext cx="51426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rgbClr val="CC0000"/>
                </a:solidFill>
                <a:latin typeface="Calibri"/>
                <a:ea typeface="Calibri"/>
                <a:cs typeface="Calibri"/>
                <a:sym typeface="Calibri"/>
              </a:rPr>
              <a:t>The Waterfall method</a:t>
            </a:r>
            <a:endParaRPr b="1" sz="2500">
              <a:solidFill>
                <a:srgbClr val="CC0000"/>
              </a:solidFill>
              <a:latin typeface="Calibri"/>
              <a:ea typeface="Calibri"/>
              <a:cs typeface="Calibri"/>
              <a:sym typeface="Calibri"/>
            </a:endParaRPr>
          </a:p>
        </p:txBody>
      </p:sp>
      <p:pic>
        <p:nvPicPr>
          <p:cNvPr id="185" name="Google Shape;185;p31"/>
          <p:cNvPicPr preferRelativeResize="0"/>
          <p:nvPr/>
        </p:nvPicPr>
        <p:blipFill>
          <a:blip r:embed="rId4">
            <a:alphaModFix/>
          </a:blip>
          <a:stretch>
            <a:fillRect/>
          </a:stretch>
        </p:blipFill>
        <p:spPr>
          <a:xfrm>
            <a:off x="2798950" y="735650"/>
            <a:ext cx="6218050" cy="2877775"/>
          </a:xfrm>
          <a:prstGeom prst="rect">
            <a:avLst/>
          </a:prstGeom>
          <a:noFill/>
          <a:ln>
            <a:noFill/>
          </a:ln>
        </p:spPr>
      </p:pic>
      <p:sp>
        <p:nvSpPr>
          <p:cNvPr id="186" name="Google Shape;186;p31"/>
          <p:cNvSpPr txBox="1"/>
          <p:nvPr/>
        </p:nvSpPr>
        <p:spPr>
          <a:xfrm flipH="1">
            <a:off x="0" y="1089225"/>
            <a:ext cx="27051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B45F06"/>
                </a:solidFill>
                <a:latin typeface="Cabin SemiBold"/>
                <a:ea typeface="Cabin SemiBold"/>
                <a:cs typeface="Cabin SemiBold"/>
                <a:sym typeface="Cabin SemiBold"/>
              </a:rPr>
              <a:t>Disa</a:t>
            </a:r>
            <a:r>
              <a:rPr lang="en" sz="2100">
                <a:solidFill>
                  <a:srgbClr val="B45F06"/>
                </a:solidFill>
                <a:latin typeface="Cabin SemiBold"/>
                <a:ea typeface="Cabin SemiBold"/>
                <a:cs typeface="Cabin SemiBold"/>
                <a:sym typeface="Cabin SemiBold"/>
              </a:rPr>
              <a:t>dvantages:</a:t>
            </a:r>
            <a:endParaRPr sz="2100">
              <a:solidFill>
                <a:srgbClr val="B45F06"/>
              </a:solidFill>
              <a:latin typeface="Cabin SemiBold"/>
              <a:ea typeface="Cabin SemiBold"/>
              <a:cs typeface="Cabin SemiBold"/>
              <a:sym typeface="Cabin SemiBold"/>
            </a:endParaRPr>
          </a:p>
          <a:p>
            <a:pPr indent="0" lvl="0" marL="0" rtl="0" algn="l">
              <a:spcBef>
                <a:spcPts val="0"/>
              </a:spcBef>
              <a:spcAft>
                <a:spcPts val="0"/>
              </a:spcAft>
              <a:buNone/>
            </a:pPr>
            <a:r>
              <a:t/>
            </a:r>
            <a:endParaRPr sz="900">
              <a:solidFill>
                <a:srgbClr val="B45F06"/>
              </a:solidFill>
              <a:latin typeface="Cabin SemiBold"/>
              <a:ea typeface="Cabin SemiBold"/>
              <a:cs typeface="Cabin SemiBold"/>
              <a:sym typeface="Cabin SemiBold"/>
            </a:endParaRPr>
          </a:p>
          <a:p>
            <a:pPr indent="-330200" lvl="0" marL="457200" rtl="0" algn="l">
              <a:spcBef>
                <a:spcPts val="0"/>
              </a:spcBef>
              <a:spcAft>
                <a:spcPts val="0"/>
              </a:spcAft>
              <a:buSzPts val="1600"/>
              <a:buFont typeface="Cabin"/>
              <a:buChar char="●"/>
            </a:pPr>
            <a:r>
              <a:rPr lang="en" sz="1600">
                <a:latin typeface="Cabin"/>
                <a:ea typeface="Cabin"/>
                <a:cs typeface="Cabin"/>
                <a:sym typeface="Cabin"/>
              </a:rPr>
              <a:t>Little room for changes</a:t>
            </a:r>
            <a:endParaRPr sz="1600">
              <a:latin typeface="Cabin"/>
              <a:ea typeface="Cabin"/>
              <a:cs typeface="Cabin"/>
              <a:sym typeface="Cabin"/>
            </a:endParaRPr>
          </a:p>
          <a:p>
            <a:pPr indent="-330200" lvl="0" marL="457200" rtl="0" algn="l">
              <a:spcBef>
                <a:spcPts val="0"/>
              </a:spcBef>
              <a:spcAft>
                <a:spcPts val="0"/>
              </a:spcAft>
              <a:buSzPts val="1600"/>
              <a:buFont typeface="Cabin"/>
              <a:buChar char="●"/>
            </a:pPr>
            <a:r>
              <a:rPr lang="en" sz="1600">
                <a:latin typeface="Cabin"/>
                <a:ea typeface="Cabin"/>
                <a:cs typeface="Cabin"/>
                <a:sym typeface="Cabin"/>
              </a:rPr>
              <a:t>Inflexible</a:t>
            </a:r>
            <a:endParaRPr sz="1600">
              <a:latin typeface="Cabin"/>
              <a:ea typeface="Cabin"/>
              <a:cs typeface="Cabin"/>
              <a:sym typeface="Cabin"/>
            </a:endParaRPr>
          </a:p>
          <a:p>
            <a:pPr indent="-330200" lvl="0" marL="457200" rtl="0" algn="l">
              <a:spcBef>
                <a:spcPts val="0"/>
              </a:spcBef>
              <a:spcAft>
                <a:spcPts val="0"/>
              </a:spcAft>
              <a:buSzPts val="1600"/>
              <a:buFont typeface="Cabin"/>
              <a:buChar char="●"/>
            </a:pPr>
            <a:r>
              <a:rPr lang="en" sz="1600">
                <a:latin typeface="Cabin"/>
                <a:ea typeface="Cabin"/>
                <a:cs typeface="Cabin"/>
                <a:sym typeface="Cabin"/>
              </a:rPr>
              <a:t>Time bound</a:t>
            </a:r>
            <a:endParaRPr sz="1600">
              <a:latin typeface="Cabin"/>
              <a:ea typeface="Cabin"/>
              <a:cs typeface="Cabin"/>
              <a:sym typeface="Cabin"/>
            </a:endParaRPr>
          </a:p>
          <a:p>
            <a:pPr indent="-330200" lvl="0" marL="457200" rtl="0" algn="l">
              <a:spcBef>
                <a:spcPts val="0"/>
              </a:spcBef>
              <a:spcAft>
                <a:spcPts val="0"/>
              </a:spcAft>
              <a:buSzPts val="1600"/>
              <a:buFont typeface="Cabin"/>
              <a:buChar char="●"/>
            </a:pPr>
            <a:r>
              <a:rPr lang="en" sz="1600">
                <a:latin typeface="Cabin"/>
                <a:ea typeface="Cabin"/>
                <a:cs typeface="Cabin"/>
                <a:sym typeface="Cabin"/>
              </a:rPr>
              <a:t>Less customer involvement</a:t>
            </a:r>
            <a:endParaRPr sz="1600">
              <a:latin typeface="Cabin"/>
              <a:ea typeface="Cabin"/>
              <a:cs typeface="Cabin"/>
              <a:sym typeface="Cabin"/>
            </a:endParaRPr>
          </a:p>
          <a:p>
            <a:pPr indent="-330200" lvl="0" marL="457200" rtl="0" algn="l">
              <a:spcBef>
                <a:spcPts val="0"/>
              </a:spcBef>
              <a:spcAft>
                <a:spcPts val="0"/>
              </a:spcAft>
              <a:buSzPts val="1600"/>
              <a:buFont typeface="Cabin"/>
              <a:buChar char="●"/>
            </a:pPr>
            <a:r>
              <a:rPr lang="en" sz="1600">
                <a:latin typeface="Cabin"/>
                <a:ea typeface="Cabin"/>
                <a:cs typeface="Cabin"/>
                <a:sym typeface="Cabin"/>
              </a:rPr>
              <a:t>No product until the end</a:t>
            </a:r>
            <a:endParaRPr sz="1600">
              <a:latin typeface="Cabin"/>
              <a:ea typeface="Cabin"/>
              <a:cs typeface="Cabin"/>
              <a:sym typeface="Cabin"/>
            </a:endParaRPr>
          </a:p>
          <a:p>
            <a:pPr indent="0" lvl="0" marL="0" rtl="0" algn="l">
              <a:spcBef>
                <a:spcPts val="0"/>
              </a:spcBef>
              <a:spcAft>
                <a:spcPts val="0"/>
              </a:spcAft>
              <a:buNone/>
            </a:pPr>
            <a:r>
              <a:t/>
            </a:r>
            <a:endParaRPr>
              <a:latin typeface="Cabin"/>
              <a:ea typeface="Cabin"/>
              <a:cs typeface="Cabin"/>
              <a:sym typeface="Cabin"/>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2"/>
          <p:cNvPicPr preferRelativeResize="0"/>
          <p:nvPr/>
        </p:nvPicPr>
        <p:blipFill>
          <a:blip r:embed="rId3">
            <a:alphaModFix/>
          </a:blip>
          <a:stretch>
            <a:fillRect/>
          </a:stretch>
        </p:blipFill>
        <p:spPr>
          <a:xfrm>
            <a:off x="0" y="-40825"/>
            <a:ext cx="9144001" cy="5184324"/>
          </a:xfrm>
          <a:prstGeom prst="rect">
            <a:avLst/>
          </a:prstGeom>
          <a:noFill/>
          <a:ln>
            <a:noFill/>
          </a:ln>
        </p:spPr>
      </p:pic>
      <p:sp>
        <p:nvSpPr>
          <p:cNvPr id="192" name="Google Shape;192;p32"/>
          <p:cNvSpPr txBox="1"/>
          <p:nvPr/>
        </p:nvSpPr>
        <p:spPr>
          <a:xfrm>
            <a:off x="955100" y="999475"/>
            <a:ext cx="7578300" cy="2231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alibri"/>
              <a:buChar char="●"/>
            </a:pPr>
            <a:r>
              <a:rPr b="1" lang="en" sz="1800">
                <a:latin typeface="Calibri"/>
                <a:ea typeface="Calibri"/>
                <a:cs typeface="Calibri"/>
                <a:sym typeface="Calibri"/>
              </a:rPr>
              <a:t>Agile</a:t>
            </a:r>
            <a:r>
              <a:rPr lang="en" sz="1800">
                <a:latin typeface="Calibri"/>
                <a:ea typeface="Calibri"/>
                <a:cs typeface="Calibri"/>
                <a:sym typeface="Calibri"/>
              </a:rPr>
              <a:t> - The ability to create and respond to change in order to succeed in an uncertain and turbulent environment.</a:t>
            </a:r>
            <a:endParaRPr sz="1800">
              <a:latin typeface="Calibri"/>
              <a:ea typeface="Calibri"/>
              <a:cs typeface="Calibri"/>
              <a:sym typeface="Calibri"/>
            </a:endParaRPr>
          </a:p>
          <a:p>
            <a:pPr indent="0" lvl="0" marL="457200" rtl="0" algn="l">
              <a:spcBef>
                <a:spcPts val="0"/>
              </a:spcBef>
              <a:spcAft>
                <a:spcPts val="0"/>
              </a:spcAft>
              <a:buNone/>
            </a:pPr>
            <a:r>
              <a:t/>
            </a:r>
            <a:endParaRPr sz="1800">
              <a:latin typeface="Calibri"/>
              <a:ea typeface="Calibri"/>
              <a:cs typeface="Calibri"/>
              <a:sym typeface="Calibri"/>
            </a:endParaRPr>
          </a:p>
          <a:p>
            <a:pPr indent="0" lvl="0" marL="457200" rtl="0" algn="l">
              <a:spcBef>
                <a:spcPts val="0"/>
              </a:spcBef>
              <a:spcAft>
                <a:spcPts val="0"/>
              </a:spcAft>
              <a:buNone/>
            </a:pPr>
            <a:r>
              <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b="1" lang="en" sz="1800">
                <a:latin typeface="Calibri"/>
                <a:ea typeface="Calibri"/>
                <a:cs typeface="Calibri"/>
                <a:sym typeface="Calibri"/>
              </a:rPr>
              <a:t>Agile methodology</a:t>
            </a:r>
            <a:r>
              <a:rPr lang="en" sz="1800">
                <a:latin typeface="Calibri"/>
                <a:ea typeface="Calibri"/>
                <a:cs typeface="Calibri"/>
                <a:sym typeface="Calibri"/>
              </a:rPr>
              <a:t> is a structured and </a:t>
            </a:r>
            <a:r>
              <a:rPr lang="en" sz="1800" u="sng">
                <a:latin typeface="Calibri"/>
                <a:ea typeface="Calibri"/>
                <a:cs typeface="Calibri"/>
                <a:sym typeface="Calibri"/>
              </a:rPr>
              <a:t>iterative approach</a:t>
            </a:r>
            <a:r>
              <a:rPr lang="en" sz="1800">
                <a:latin typeface="Calibri"/>
                <a:ea typeface="Calibri"/>
                <a:cs typeface="Calibri"/>
                <a:sym typeface="Calibri"/>
              </a:rPr>
              <a:t> to project management and product development, most commonly used for software.</a:t>
            </a:r>
            <a:endParaRPr sz="1800">
              <a:latin typeface="Calibri"/>
              <a:ea typeface="Calibri"/>
              <a:cs typeface="Calibri"/>
              <a:sym typeface="Calibri"/>
            </a:endParaRPr>
          </a:p>
          <a:p>
            <a:pPr indent="0" lvl="0" marL="0" rtl="0" algn="l">
              <a:spcBef>
                <a:spcPts val="0"/>
              </a:spcBef>
              <a:spcAft>
                <a:spcPts val="0"/>
              </a:spcAft>
              <a:buNone/>
            </a:pPr>
            <a:r>
              <a:t/>
            </a:r>
            <a:endParaRPr b="1" sz="1500">
              <a:latin typeface="Calibri"/>
              <a:ea typeface="Calibri"/>
              <a:cs typeface="Calibri"/>
              <a:sym typeface="Calibri"/>
            </a:endParaRPr>
          </a:p>
          <a:p>
            <a:pPr indent="0" lvl="0" marL="457200" rtl="0" algn="l">
              <a:spcBef>
                <a:spcPts val="0"/>
              </a:spcBef>
              <a:spcAft>
                <a:spcPts val="0"/>
              </a:spcAft>
              <a:buNone/>
            </a:pPr>
            <a:r>
              <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p:txBody>
      </p:sp>
      <p:sp>
        <p:nvSpPr>
          <p:cNvPr id="193" name="Google Shape;193;p32"/>
          <p:cNvSpPr txBox="1"/>
          <p:nvPr/>
        </p:nvSpPr>
        <p:spPr>
          <a:xfrm>
            <a:off x="0" y="-73050"/>
            <a:ext cx="9144000" cy="6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rgbClr val="CC0000"/>
                </a:solidFill>
                <a:latin typeface="Calibri"/>
                <a:ea typeface="Calibri"/>
                <a:cs typeface="Calibri"/>
                <a:sym typeface="Calibri"/>
              </a:rPr>
              <a:t>What is Agile?</a:t>
            </a:r>
            <a:endParaRPr b="1" sz="2500">
              <a:solidFill>
                <a:srgbClr val="CC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 name="Shape 197"/>
        <p:cNvGrpSpPr/>
        <p:nvPr/>
      </p:nvGrpSpPr>
      <p:grpSpPr>
        <a:xfrm>
          <a:off x="0" y="0"/>
          <a:ext cx="0" cy="0"/>
          <a:chOff x="0" y="0"/>
          <a:chExt cx="0" cy="0"/>
        </a:xfrm>
      </p:grpSpPr>
      <p:pic>
        <p:nvPicPr>
          <p:cNvPr id="198" name="Google Shape;198;p33"/>
          <p:cNvPicPr preferRelativeResize="0"/>
          <p:nvPr/>
        </p:nvPicPr>
        <p:blipFill>
          <a:blip r:embed="rId3">
            <a:alphaModFix/>
          </a:blip>
          <a:stretch>
            <a:fillRect/>
          </a:stretch>
        </p:blipFill>
        <p:spPr>
          <a:xfrm>
            <a:off x="0" y="-40825"/>
            <a:ext cx="9144001" cy="5184324"/>
          </a:xfrm>
          <a:prstGeom prst="rect">
            <a:avLst/>
          </a:prstGeom>
          <a:noFill/>
          <a:ln>
            <a:noFill/>
          </a:ln>
        </p:spPr>
      </p:pic>
      <p:pic>
        <p:nvPicPr>
          <p:cNvPr id="199" name="Google Shape;199;p33"/>
          <p:cNvPicPr preferRelativeResize="0"/>
          <p:nvPr/>
        </p:nvPicPr>
        <p:blipFill>
          <a:blip r:embed="rId4">
            <a:alphaModFix/>
          </a:blip>
          <a:stretch>
            <a:fillRect/>
          </a:stretch>
        </p:blipFill>
        <p:spPr>
          <a:xfrm>
            <a:off x="1507000" y="2456725"/>
            <a:ext cx="6129975" cy="2255200"/>
          </a:xfrm>
          <a:prstGeom prst="rect">
            <a:avLst/>
          </a:prstGeom>
          <a:noFill/>
          <a:ln>
            <a:noFill/>
          </a:ln>
        </p:spPr>
      </p:pic>
      <p:sp>
        <p:nvSpPr>
          <p:cNvPr id="200" name="Google Shape;200;p33"/>
          <p:cNvSpPr txBox="1"/>
          <p:nvPr/>
        </p:nvSpPr>
        <p:spPr>
          <a:xfrm>
            <a:off x="547975" y="469750"/>
            <a:ext cx="7673100" cy="24270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t/>
            </a:r>
            <a:endParaRPr b="1" sz="2100">
              <a:solidFill>
                <a:srgbClr val="980000"/>
              </a:solidFill>
              <a:latin typeface="Calibri"/>
              <a:ea typeface="Calibri"/>
              <a:cs typeface="Calibri"/>
              <a:sym typeface="Calibri"/>
            </a:endParaRPr>
          </a:p>
          <a:p>
            <a:pPr indent="0" lvl="0" marL="457200" rtl="0" algn="ctr">
              <a:spcBef>
                <a:spcPts val="0"/>
              </a:spcBef>
              <a:spcAft>
                <a:spcPts val="0"/>
              </a:spcAft>
              <a:buNone/>
            </a:pPr>
            <a:r>
              <a:t/>
            </a:r>
            <a:endParaRPr b="1" sz="700">
              <a:solidFill>
                <a:srgbClr val="980000"/>
              </a:solidFill>
              <a:latin typeface="Calibri"/>
              <a:ea typeface="Calibri"/>
              <a:cs typeface="Calibri"/>
              <a:sym typeface="Calibri"/>
            </a:endParaRPr>
          </a:p>
          <a:p>
            <a:pPr indent="-323850" lvl="0" marL="457200" rtl="0" algn="just">
              <a:spcBef>
                <a:spcPts val="0"/>
              </a:spcBef>
              <a:spcAft>
                <a:spcPts val="0"/>
              </a:spcAft>
              <a:buSzPts val="1500"/>
              <a:buFont typeface="Calibri"/>
              <a:buChar char="●"/>
            </a:pPr>
            <a:r>
              <a:rPr lang="en" sz="1500">
                <a:latin typeface="Calibri"/>
                <a:ea typeface="Calibri"/>
                <a:cs typeface="Calibri"/>
                <a:sym typeface="Calibri"/>
              </a:rPr>
              <a:t>Unlike traditional Waterfall approach, the Agile methodologies </a:t>
            </a:r>
            <a:r>
              <a:rPr lang="en" sz="1500">
                <a:latin typeface="Calibri"/>
                <a:ea typeface="Calibri"/>
                <a:cs typeface="Calibri"/>
                <a:sym typeface="Calibri"/>
              </a:rPr>
              <a:t>follow</a:t>
            </a:r>
            <a:r>
              <a:rPr lang="en" sz="1500">
                <a:latin typeface="Calibri"/>
                <a:ea typeface="Calibri"/>
                <a:cs typeface="Calibri"/>
                <a:sym typeface="Calibri"/>
              </a:rPr>
              <a:t> an iterative approach. The agile approach basically involves a number of cycles </a:t>
            </a:r>
            <a:r>
              <a:rPr lang="en" sz="1500">
                <a:latin typeface="Calibri"/>
                <a:ea typeface="Calibri"/>
                <a:cs typeface="Calibri"/>
                <a:sym typeface="Calibri"/>
              </a:rPr>
              <a:t>usually</a:t>
            </a:r>
            <a:r>
              <a:rPr lang="en" sz="1500">
                <a:latin typeface="Calibri"/>
                <a:ea typeface="Calibri"/>
                <a:cs typeface="Calibri"/>
                <a:sym typeface="Calibri"/>
              </a:rPr>
              <a:t> called</a:t>
            </a:r>
            <a:r>
              <a:rPr b="1" lang="en" sz="1700">
                <a:latin typeface="Calibri"/>
                <a:ea typeface="Calibri"/>
                <a:cs typeface="Calibri"/>
                <a:sym typeface="Calibri"/>
              </a:rPr>
              <a:t> sprints</a:t>
            </a:r>
            <a:r>
              <a:rPr lang="en" sz="1500">
                <a:latin typeface="Calibri"/>
                <a:ea typeface="Calibri"/>
                <a:cs typeface="Calibri"/>
                <a:sym typeface="Calibri"/>
              </a:rPr>
              <a:t> that are designed, developed and tested individually.</a:t>
            </a:r>
            <a:endParaRPr sz="1500">
              <a:latin typeface="Calibri"/>
              <a:ea typeface="Calibri"/>
              <a:cs typeface="Calibri"/>
              <a:sym typeface="Calibri"/>
            </a:endParaRPr>
          </a:p>
          <a:p>
            <a:pPr indent="0" lvl="0" marL="457200" rtl="0" algn="just">
              <a:spcBef>
                <a:spcPts val="0"/>
              </a:spcBef>
              <a:spcAft>
                <a:spcPts val="0"/>
              </a:spcAft>
              <a:buNone/>
            </a:pPr>
            <a:r>
              <a:t/>
            </a:r>
            <a:endParaRPr sz="1500">
              <a:solidFill>
                <a:srgbClr val="980000"/>
              </a:solidFill>
              <a:latin typeface="Calibri"/>
              <a:ea typeface="Calibri"/>
              <a:cs typeface="Calibri"/>
              <a:sym typeface="Calibri"/>
            </a:endParaRPr>
          </a:p>
          <a:p>
            <a:pPr indent="-323850" lvl="0" marL="457200" rtl="0" algn="just">
              <a:spcBef>
                <a:spcPts val="0"/>
              </a:spcBef>
              <a:spcAft>
                <a:spcPts val="0"/>
              </a:spcAft>
              <a:buSzPts val="1500"/>
              <a:buFont typeface="Calibri"/>
              <a:buChar char="●"/>
            </a:pPr>
            <a:r>
              <a:rPr lang="en" sz="1500">
                <a:latin typeface="Calibri"/>
                <a:ea typeface="Calibri"/>
                <a:cs typeface="Calibri"/>
                <a:sym typeface="Calibri"/>
              </a:rPr>
              <a:t>Simply, consider each </a:t>
            </a:r>
            <a:r>
              <a:rPr b="1" lang="en" sz="1500">
                <a:latin typeface="Calibri"/>
                <a:ea typeface="Calibri"/>
                <a:cs typeface="Calibri"/>
                <a:sym typeface="Calibri"/>
              </a:rPr>
              <a:t>sprint</a:t>
            </a:r>
            <a:r>
              <a:rPr lang="en" sz="1500">
                <a:latin typeface="Calibri"/>
                <a:ea typeface="Calibri"/>
                <a:cs typeface="Calibri"/>
                <a:sym typeface="Calibri"/>
              </a:rPr>
              <a:t> to be a miniature project having its own design, development, testing, </a:t>
            </a:r>
            <a:r>
              <a:rPr lang="en" sz="1500">
                <a:latin typeface="Calibri"/>
                <a:ea typeface="Calibri"/>
                <a:cs typeface="Calibri"/>
                <a:sym typeface="Calibri"/>
              </a:rPr>
              <a:t>backlog</a:t>
            </a:r>
            <a:r>
              <a:rPr lang="en" sz="1500">
                <a:latin typeface="Calibri"/>
                <a:ea typeface="Calibri"/>
                <a:cs typeface="Calibri"/>
                <a:sym typeface="Calibri"/>
              </a:rPr>
              <a:t> and deployment phases within the pre-defined scope of work.</a:t>
            </a:r>
            <a:endParaRPr sz="1500">
              <a:latin typeface="Calibri"/>
              <a:ea typeface="Calibri"/>
              <a:cs typeface="Calibri"/>
              <a:sym typeface="Calibri"/>
            </a:endParaRPr>
          </a:p>
          <a:p>
            <a:pPr indent="0" lvl="0" marL="0" rtl="0" algn="l">
              <a:spcBef>
                <a:spcPts val="0"/>
              </a:spcBef>
              <a:spcAft>
                <a:spcPts val="0"/>
              </a:spcAft>
              <a:buNone/>
            </a:pPr>
            <a:r>
              <a:t/>
            </a:r>
            <a:endParaRPr sz="100">
              <a:solidFill>
                <a:srgbClr val="980000"/>
              </a:solidFill>
              <a:latin typeface="Average"/>
              <a:ea typeface="Average"/>
              <a:cs typeface="Average"/>
              <a:sym typeface="Average"/>
            </a:endParaRPr>
          </a:p>
        </p:txBody>
      </p:sp>
      <p:sp>
        <p:nvSpPr>
          <p:cNvPr id="201" name="Google Shape;201;p33"/>
          <p:cNvSpPr txBox="1"/>
          <p:nvPr/>
        </p:nvSpPr>
        <p:spPr>
          <a:xfrm>
            <a:off x="7218025" y="124425"/>
            <a:ext cx="1769400" cy="690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sz="1050">
                <a:solidFill>
                  <a:srgbClr val="999999"/>
                </a:solidFill>
              </a:rPr>
              <a:t>Iteration is the repetition of a process in order to generate an outcome.</a:t>
            </a:r>
            <a:endParaRPr i="1">
              <a:solidFill>
                <a:srgbClr val="999999"/>
              </a:solidFill>
            </a:endParaRPr>
          </a:p>
        </p:txBody>
      </p:sp>
      <p:sp>
        <p:nvSpPr>
          <p:cNvPr id="202" name="Google Shape;202;p33"/>
          <p:cNvSpPr txBox="1"/>
          <p:nvPr/>
        </p:nvSpPr>
        <p:spPr>
          <a:xfrm>
            <a:off x="375250" y="0"/>
            <a:ext cx="9144000" cy="5859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 sz="2500">
                <a:solidFill>
                  <a:srgbClr val="980000"/>
                </a:solidFill>
                <a:latin typeface="Calibri"/>
                <a:ea typeface="Calibri"/>
                <a:cs typeface="Calibri"/>
                <a:sym typeface="Calibri"/>
              </a:rPr>
              <a:t>How Agile Works</a:t>
            </a:r>
            <a:endParaRPr b="1" sz="2500">
              <a:solidFill>
                <a:srgbClr val="CC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6" name="Shape 206"/>
        <p:cNvGrpSpPr/>
        <p:nvPr/>
      </p:nvGrpSpPr>
      <p:grpSpPr>
        <a:xfrm>
          <a:off x="0" y="0"/>
          <a:ext cx="0" cy="0"/>
          <a:chOff x="0" y="0"/>
          <a:chExt cx="0" cy="0"/>
        </a:xfrm>
      </p:grpSpPr>
      <p:pic>
        <p:nvPicPr>
          <p:cNvPr id="207" name="Google Shape;207;p34"/>
          <p:cNvPicPr preferRelativeResize="0"/>
          <p:nvPr/>
        </p:nvPicPr>
        <p:blipFill>
          <a:blip r:embed="rId3">
            <a:alphaModFix/>
          </a:blip>
          <a:stretch>
            <a:fillRect/>
          </a:stretch>
        </p:blipFill>
        <p:spPr>
          <a:xfrm>
            <a:off x="0" y="-40825"/>
            <a:ext cx="9144001" cy="5184324"/>
          </a:xfrm>
          <a:prstGeom prst="rect">
            <a:avLst/>
          </a:prstGeom>
          <a:noFill/>
          <a:ln>
            <a:noFill/>
          </a:ln>
        </p:spPr>
      </p:pic>
      <p:pic>
        <p:nvPicPr>
          <p:cNvPr id="208" name="Google Shape;208;p34"/>
          <p:cNvPicPr preferRelativeResize="0"/>
          <p:nvPr/>
        </p:nvPicPr>
        <p:blipFill>
          <a:blip r:embed="rId4">
            <a:alphaModFix/>
          </a:blip>
          <a:stretch>
            <a:fillRect/>
          </a:stretch>
        </p:blipFill>
        <p:spPr>
          <a:xfrm>
            <a:off x="1999625" y="91375"/>
            <a:ext cx="6089575" cy="4650225"/>
          </a:xfrm>
          <a:prstGeom prst="rect">
            <a:avLst/>
          </a:prstGeom>
          <a:noFill/>
          <a:ln>
            <a:noFill/>
          </a:ln>
        </p:spPr>
      </p:pic>
      <p:sp>
        <p:nvSpPr>
          <p:cNvPr id="209" name="Google Shape;209;p34"/>
          <p:cNvSpPr/>
          <p:nvPr/>
        </p:nvSpPr>
        <p:spPr>
          <a:xfrm>
            <a:off x="5587366" y="47606"/>
            <a:ext cx="1721400" cy="1657500"/>
          </a:xfrm>
          <a:prstGeom prst="ellipse">
            <a:avLst/>
          </a:prstGeom>
          <a:noFill/>
          <a:ln cap="flat" cmpd="sng" w="2857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4"/>
          <p:cNvSpPr txBox="1"/>
          <p:nvPr/>
        </p:nvSpPr>
        <p:spPr>
          <a:xfrm>
            <a:off x="-57150" y="342900"/>
            <a:ext cx="2886000" cy="31719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latin typeface="Calibri"/>
                <a:ea typeface="Calibri"/>
                <a:cs typeface="Calibri"/>
                <a:sym typeface="Calibri"/>
              </a:rPr>
              <a:t>Each </a:t>
            </a:r>
            <a:r>
              <a:rPr b="1" lang="en" sz="1500">
                <a:latin typeface="Calibri"/>
                <a:ea typeface="Calibri"/>
                <a:cs typeface="Calibri"/>
                <a:sym typeface="Calibri"/>
              </a:rPr>
              <a:t>sprint</a:t>
            </a:r>
            <a:r>
              <a:rPr lang="en" sz="1500">
                <a:latin typeface="Calibri"/>
                <a:ea typeface="Calibri"/>
                <a:cs typeface="Calibri"/>
                <a:sym typeface="Calibri"/>
              </a:rPr>
              <a:t> defines a time-boxed phase with a defined duration of two weeks. </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a:latin typeface="Calibri"/>
                <a:ea typeface="Calibri"/>
                <a:cs typeface="Calibri"/>
                <a:sym typeface="Calibri"/>
              </a:rPr>
              <a:t>At the start of each sprint, a list of deliverables are prioritized based on customer input. </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a:latin typeface="Calibri"/>
                <a:ea typeface="Calibri"/>
                <a:cs typeface="Calibri"/>
                <a:sym typeface="Calibri"/>
              </a:rPr>
              <a:t>At the end of the sprint, the team and the customer review and evaluate the work with notes for future sprints.</a:t>
            </a:r>
            <a:endParaRPr sz="1500">
              <a:latin typeface="Calibri"/>
              <a:ea typeface="Calibri"/>
              <a:cs typeface="Calibri"/>
              <a:sym typeface="Calibri"/>
            </a:endParaRPr>
          </a:p>
        </p:txBody>
      </p:sp>
      <p:sp>
        <p:nvSpPr>
          <p:cNvPr id="211" name="Google Shape;211;p34"/>
          <p:cNvSpPr txBox="1"/>
          <p:nvPr/>
        </p:nvSpPr>
        <p:spPr>
          <a:xfrm>
            <a:off x="139500" y="-76200"/>
            <a:ext cx="2340300" cy="58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rgbClr val="CC0000"/>
                </a:solidFill>
                <a:latin typeface="Calibri"/>
                <a:ea typeface="Calibri"/>
                <a:cs typeface="Calibri"/>
                <a:sym typeface="Calibri"/>
              </a:rPr>
              <a:t>SPRINT</a:t>
            </a:r>
            <a:endParaRPr b="1" sz="2500">
              <a:solidFill>
                <a:srgbClr val="CC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